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258" r:id="rId3"/>
    <p:sldId id="288" r:id="rId4"/>
    <p:sldId id="488" r:id="rId5"/>
    <p:sldId id="489"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94678"/>
  </p:normalViewPr>
  <p:slideViewPr>
    <p:cSldViewPr snapToGrid="0" snapToObjects="1">
      <p:cViewPr varScale="1">
        <p:scale>
          <a:sx n="71" d="100"/>
          <a:sy n="71" d="100"/>
        </p:scale>
        <p:origin x="1776" y="496"/>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tiff"/><Relationship Id="rId3" Type="http://schemas.openxmlformats.org/officeDocument/2006/relationships/image" Target="../media/image5.tiff"/><Relationship Id="rId7" Type="http://schemas.openxmlformats.org/officeDocument/2006/relationships/image" Target="../media/image9.png"/><Relationship Id="rId12" Type="http://schemas.openxmlformats.org/officeDocument/2006/relationships/image" Target="../media/image14.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tiff"/><Relationship Id="rId5" Type="http://schemas.openxmlformats.org/officeDocument/2006/relationships/image" Target="../media/image7.tiff"/><Relationship Id="rId10" Type="http://schemas.openxmlformats.org/officeDocument/2006/relationships/image" Target="../media/image12.tiff"/><Relationship Id="rId4" Type="http://schemas.openxmlformats.org/officeDocument/2006/relationships/image" Target="../media/image6.tiff"/><Relationship Id="rId9" Type="http://schemas.openxmlformats.org/officeDocument/2006/relationships/image" Target="../media/image11.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194739" y="3707695"/>
            <a:ext cx="657269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5 -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Spring 1 – Week 3</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1938992"/>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Suffixes: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ent</a:t>
            </a: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ence</a:t>
            </a: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ency</a:t>
            </a: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62553663"/>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3600" b="1" i="0" dirty="0">
                          <a:solidFill>
                            <a:srgbClr val="000000"/>
                          </a:solidFill>
                          <a:effectLst/>
                          <a:latin typeface="Gill Sans MT" panose="020B0502020104020203" pitchFamily="34" charset="0"/>
                        </a:rPr>
                        <a:t>innoc</a:t>
                      </a:r>
                      <a:r>
                        <a:rPr lang="en-GB" sz="3600" b="1" i="0" dirty="0">
                          <a:solidFill>
                            <a:srgbClr val="FF0000"/>
                          </a:solidFill>
                          <a:effectLst/>
                          <a:latin typeface="Gill Sans MT" panose="020B0502020104020203" pitchFamily="34" charset="0"/>
                        </a:rPr>
                        <a:t>ent</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600" b="1" i="0" dirty="0">
                          <a:solidFill>
                            <a:srgbClr val="000000"/>
                          </a:solidFill>
                          <a:effectLst/>
                          <a:latin typeface="Gill Sans MT" panose="020B0502020104020203" pitchFamily="34" charset="0"/>
                        </a:rPr>
                        <a:t>innoc</a:t>
                      </a:r>
                      <a:r>
                        <a:rPr lang="en-GB" sz="3600" b="1" i="0" dirty="0">
                          <a:solidFill>
                            <a:srgbClr val="FF0000"/>
                          </a:solidFill>
                          <a:effectLst/>
                          <a:latin typeface="Gill Sans MT" panose="020B0502020104020203" pitchFamily="34" charset="0"/>
                        </a:rPr>
                        <a:t>ence</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3600" b="1" i="0" dirty="0">
                          <a:solidFill>
                            <a:srgbClr val="000000"/>
                          </a:solidFill>
                          <a:effectLst/>
                          <a:latin typeface="Gill Sans MT" panose="020B0502020104020203" pitchFamily="34" charset="0"/>
                        </a:rPr>
                        <a:t>dec</a:t>
                      </a:r>
                      <a:r>
                        <a:rPr lang="en-GB" sz="3600" b="1" i="0" dirty="0">
                          <a:solidFill>
                            <a:srgbClr val="FF0000"/>
                          </a:solidFill>
                          <a:effectLst/>
                          <a:latin typeface="Gill Sans MT" panose="020B0502020104020203" pitchFamily="34" charset="0"/>
                        </a:rPr>
                        <a:t>ent</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600" b="1" i="0" dirty="0">
                          <a:solidFill>
                            <a:srgbClr val="000000"/>
                          </a:solidFill>
                          <a:effectLst/>
                          <a:latin typeface="Gill Sans MT" panose="020B0502020104020203" pitchFamily="34" charset="0"/>
                        </a:rPr>
                        <a:t>dec</a:t>
                      </a:r>
                      <a:r>
                        <a:rPr lang="en-GB" sz="3600" b="1" i="0" dirty="0">
                          <a:solidFill>
                            <a:srgbClr val="FF0000"/>
                          </a:solidFill>
                          <a:effectLst/>
                          <a:latin typeface="Gill Sans MT" panose="020B0502020104020203" pitchFamily="34" charset="0"/>
                        </a:rPr>
                        <a:t>ency</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3600" b="1" i="0" dirty="0">
                          <a:solidFill>
                            <a:srgbClr val="000000"/>
                          </a:solidFill>
                          <a:effectLst/>
                          <a:latin typeface="Gill Sans MT" panose="020B0502020104020203" pitchFamily="34" charset="0"/>
                        </a:rPr>
                        <a:t>frequ</a:t>
                      </a:r>
                      <a:r>
                        <a:rPr lang="en-GB" sz="3600" b="1" i="0" dirty="0">
                          <a:solidFill>
                            <a:srgbClr val="FF0000"/>
                          </a:solidFill>
                          <a:effectLst/>
                          <a:latin typeface="Gill Sans MT" panose="020B0502020104020203" pitchFamily="34" charset="0"/>
                        </a:rPr>
                        <a:t>ency</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600" b="1" i="0" dirty="0">
                          <a:solidFill>
                            <a:srgbClr val="000000"/>
                          </a:solidFill>
                          <a:effectLst/>
                          <a:latin typeface="Gill Sans MT" panose="020B0502020104020203" pitchFamily="34" charset="0"/>
                        </a:rPr>
                        <a:t>confid</a:t>
                      </a:r>
                      <a:r>
                        <a:rPr lang="en-GB" sz="3600" b="1" i="0" dirty="0">
                          <a:solidFill>
                            <a:srgbClr val="FF0000"/>
                          </a:solidFill>
                          <a:effectLst/>
                          <a:latin typeface="Gill Sans MT" panose="020B0502020104020203" pitchFamily="34" charset="0"/>
                        </a:rPr>
                        <a:t>ent</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3600" b="1" i="0" dirty="0">
                          <a:solidFill>
                            <a:srgbClr val="000000"/>
                          </a:solidFill>
                          <a:effectLst/>
                          <a:latin typeface="Gill Sans MT" panose="020B0502020104020203" pitchFamily="34" charset="0"/>
                        </a:rPr>
                        <a:t>independ</a:t>
                      </a:r>
                      <a:r>
                        <a:rPr lang="en-GB" sz="3600" b="1" i="0" dirty="0">
                          <a:solidFill>
                            <a:srgbClr val="FF0000"/>
                          </a:solidFill>
                          <a:effectLst/>
                          <a:latin typeface="Gill Sans MT" panose="020B0502020104020203" pitchFamily="34" charset="0"/>
                        </a:rPr>
                        <a:t>ent</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600" b="1" i="0" dirty="0">
                          <a:solidFill>
                            <a:srgbClr val="000000"/>
                          </a:solidFill>
                          <a:effectLst/>
                          <a:latin typeface="Gill Sans MT" panose="020B0502020104020203" pitchFamily="34" charset="0"/>
                        </a:rPr>
                        <a:t>independ</a:t>
                      </a:r>
                      <a:r>
                        <a:rPr lang="en-GB" sz="3600" b="1" i="0" dirty="0">
                          <a:solidFill>
                            <a:srgbClr val="FF0000"/>
                          </a:solidFill>
                          <a:effectLst/>
                          <a:latin typeface="Gill Sans MT" panose="020B0502020104020203" pitchFamily="34" charset="0"/>
                        </a:rPr>
                        <a:t>ence</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3600" b="1" i="0" dirty="0">
                          <a:solidFill>
                            <a:srgbClr val="000000"/>
                          </a:solidFill>
                          <a:effectLst/>
                          <a:latin typeface="Gill Sans MT" panose="020B0502020104020203" pitchFamily="34" charset="0"/>
                        </a:rPr>
                        <a:t>transpar</a:t>
                      </a:r>
                      <a:r>
                        <a:rPr lang="en-GB" sz="3600" b="1" i="0" dirty="0">
                          <a:solidFill>
                            <a:srgbClr val="FF0000"/>
                          </a:solidFill>
                          <a:effectLst/>
                          <a:latin typeface="Gill Sans MT" panose="020B0502020104020203" pitchFamily="34" charset="0"/>
                        </a:rPr>
                        <a:t>ent</a:t>
                      </a:r>
                      <a:r>
                        <a:rPr lang="en-GB" sz="3600" b="1" i="0" dirty="0">
                          <a:solidFill>
                            <a:srgbClr val="000000"/>
                          </a:solidFill>
                          <a:effectLst/>
                          <a:latin typeface="Gill Sans MT" panose="020B0502020104020203" pitchFamily="34" charset="0"/>
                        </a:rPr>
                        <a:t> </a:t>
                      </a:r>
                      <a:endParaRPr lang="en-GB" sz="36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600" b="1" i="0" dirty="0">
                          <a:solidFill>
                            <a:srgbClr val="000000"/>
                          </a:solidFill>
                          <a:effectLst/>
                          <a:latin typeface="Gill Sans MT" panose="020B0502020104020203" pitchFamily="34" charset="0"/>
                        </a:rPr>
                        <a:t>transpar</a:t>
                      </a:r>
                      <a:r>
                        <a:rPr lang="en-GB" sz="3600" b="1" i="0" dirty="0">
                          <a:solidFill>
                            <a:srgbClr val="FF0000"/>
                          </a:solidFill>
                          <a:effectLst/>
                          <a:latin typeface="Gill Sans MT" panose="020B0502020104020203" pitchFamily="34" charset="0"/>
                        </a:rPr>
                        <a:t>ency</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3600" b="1" dirty="0">
                          <a:latin typeface="Gill Sans MT" panose="020B0502020104020203" pitchFamily="34" charset="0"/>
                        </a:rPr>
                        <a:t>cli</a:t>
                      </a:r>
                      <a:r>
                        <a:rPr lang="en-GB" sz="3600" b="1" dirty="0">
                          <a:solidFill>
                            <a:srgbClr val="FF0000"/>
                          </a:solidFill>
                          <a:latin typeface="Gill Sans MT" panose="020B0502020104020203" pitchFamily="34" charset="0"/>
                        </a:rPr>
                        <a:t>ent</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3600" b="1" dirty="0">
                          <a:latin typeface="Gill Sans MT" panose="020B0502020104020203" pitchFamily="34" charset="77"/>
                        </a:rPr>
                        <a:t>ag</a:t>
                      </a:r>
                      <a:r>
                        <a:rPr lang="en-GB" sz="3600" b="1" dirty="0">
                          <a:solidFill>
                            <a:srgbClr val="FF0000"/>
                          </a:solidFill>
                          <a:latin typeface="Gill Sans MT" panose="020B0502020104020203" pitchFamily="34" charset="77"/>
                        </a:rPr>
                        <a:t>ency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4037583"/>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3600" b="1" i="0" dirty="0">
                          <a:solidFill>
                            <a:srgbClr val="000000"/>
                          </a:solidFill>
                          <a:effectLst/>
                          <a:latin typeface="Gill Sans MT" panose="020B0502020104020203" pitchFamily="34" charset="0"/>
                        </a:rPr>
                        <a:t>obedi</a:t>
                      </a:r>
                      <a:r>
                        <a:rPr lang="en-GB" sz="3600" b="1" i="0" dirty="0">
                          <a:solidFill>
                            <a:srgbClr val="FF0000"/>
                          </a:solidFill>
                          <a:effectLst/>
                          <a:latin typeface="Gill Sans MT" panose="020B0502020104020203" pitchFamily="34" charset="0"/>
                        </a:rPr>
                        <a:t>ent</a:t>
                      </a:r>
                      <a:endParaRPr lang="en-GB" sz="36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600" b="1" dirty="0">
                          <a:latin typeface="Gill Sans MT" panose="020B0502020104020203" pitchFamily="34" charset="0"/>
                        </a:rPr>
                        <a:t>par</a:t>
                      </a:r>
                      <a:r>
                        <a:rPr lang="en-GB" sz="3600" b="1" dirty="0">
                          <a:solidFill>
                            <a:srgbClr val="FF0000"/>
                          </a:solidFill>
                          <a:latin typeface="Gill Sans MT" panose="020B0502020104020203" pitchFamily="34" charset="0"/>
                        </a:rPr>
                        <a:t>ent</a:t>
                      </a:r>
                      <a:endParaRPr lang="en-GB" sz="36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3600" b="1" i="0" dirty="0">
                          <a:solidFill>
                            <a:srgbClr val="000000"/>
                          </a:solidFill>
                          <a:effectLst/>
                          <a:latin typeface="Gill Sans MT" panose="020B0502020104020203" pitchFamily="34" charset="0"/>
                        </a:rPr>
                        <a:t>frequ</a:t>
                      </a:r>
                      <a:r>
                        <a:rPr lang="en-GB" sz="3600" b="1" i="0" dirty="0">
                          <a:solidFill>
                            <a:srgbClr val="FF0000"/>
                          </a:solidFill>
                          <a:effectLst/>
                          <a:latin typeface="Gill Sans MT" panose="020B0502020104020203" pitchFamily="34" charset="0"/>
                        </a:rPr>
                        <a:t>ent</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2800" b="1" dirty="0">
                          <a:latin typeface="Gill Sans MT" panose="020B0502020104020203" pitchFamily="34" charset="0"/>
                        </a:rPr>
                        <a:t>accomplishm</a:t>
                      </a:r>
                      <a:r>
                        <a:rPr lang="en-GB" sz="2800" b="1" dirty="0">
                          <a:solidFill>
                            <a:srgbClr val="FF0000"/>
                          </a:solidFill>
                          <a:latin typeface="Gill Sans MT" panose="020B0502020104020203" pitchFamily="34" charset="0"/>
                        </a:rPr>
                        <a:t>ent</a:t>
                      </a:r>
                      <a:endParaRPr lang="en-GB" sz="28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3600" b="1" i="0" dirty="0">
                          <a:solidFill>
                            <a:srgbClr val="000000"/>
                          </a:solidFill>
                          <a:effectLst/>
                          <a:latin typeface="Gill Sans MT" panose="020B0502020104020203" pitchFamily="34" charset="0"/>
                        </a:rPr>
                        <a:t>confid</a:t>
                      </a:r>
                      <a:r>
                        <a:rPr lang="en-GB" sz="3600" b="1" i="0" dirty="0">
                          <a:solidFill>
                            <a:srgbClr val="FF0000"/>
                          </a:solidFill>
                          <a:effectLst/>
                          <a:latin typeface="Gill Sans MT" panose="020B0502020104020203" pitchFamily="34" charset="0"/>
                        </a:rPr>
                        <a:t>ence</a:t>
                      </a:r>
                      <a:r>
                        <a:rPr lang="en-GB" sz="3600" b="1" i="0" dirty="0">
                          <a:solidFill>
                            <a:srgbClr val="000000"/>
                          </a:solidFill>
                          <a:effectLst/>
                          <a:latin typeface="Gill Sans MT" panose="020B0502020104020203" pitchFamily="34" charset="0"/>
                        </a:rPr>
                        <a:t> </a:t>
                      </a:r>
                      <a:endParaRPr lang="en-GB" sz="36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600" b="1" dirty="0">
                          <a:latin typeface="Gill Sans MT" panose="020B0502020104020203" pitchFamily="34" charset="0"/>
                        </a:rPr>
                        <a:t>intellig</a:t>
                      </a:r>
                      <a:r>
                        <a:rPr lang="en-GB" sz="3600" b="1" dirty="0">
                          <a:solidFill>
                            <a:srgbClr val="FF0000"/>
                          </a:solidFill>
                          <a:latin typeface="Gill Sans MT" panose="020B0502020104020203" pitchFamily="34" charset="0"/>
                        </a:rPr>
                        <a:t>ent</a:t>
                      </a:r>
                      <a:endParaRPr lang="en-GB" sz="36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3600" b="1" i="0" dirty="0">
                          <a:solidFill>
                            <a:srgbClr val="000000"/>
                          </a:solidFill>
                          <a:effectLst/>
                          <a:latin typeface="Gill Sans MT" panose="020B0502020104020203" pitchFamily="34" charset="0"/>
                        </a:rPr>
                        <a:t>obedi</a:t>
                      </a:r>
                      <a:r>
                        <a:rPr lang="en-GB" sz="3600" b="1" i="0" dirty="0">
                          <a:solidFill>
                            <a:srgbClr val="FF0000"/>
                          </a:solidFill>
                          <a:effectLst/>
                          <a:latin typeface="Gill Sans MT" panose="020B0502020104020203" pitchFamily="34" charset="0"/>
                        </a:rPr>
                        <a:t>ence</a:t>
                      </a:r>
                      <a:endParaRPr lang="en-GB" sz="36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3600" b="1" dirty="0">
                          <a:latin typeface="Gill Sans MT" panose="020B0502020104020203" pitchFamily="34" charset="77"/>
                        </a:rPr>
                        <a:t>curr</a:t>
                      </a:r>
                      <a:r>
                        <a:rPr lang="en-GB" sz="3600" b="1" dirty="0">
                          <a:solidFill>
                            <a:srgbClr val="FF0000"/>
                          </a:solidFill>
                          <a:latin typeface="Gill Sans MT" panose="020B0502020104020203" pitchFamily="34" charset="77"/>
                        </a:rPr>
                        <a:t>ency</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innoc</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dec</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frequ</a:t>
            </a:r>
            <a:r>
              <a:rPr lang="en-GB" sz="6000" b="1" dirty="0">
                <a:solidFill>
                  <a:srgbClr val="FF0000"/>
                </a:solidFill>
                <a:latin typeface="Gill Sans MT" panose="020B0502020104020203" pitchFamily="34" charset="0"/>
              </a:rPr>
              <a:t>ency</a:t>
            </a:r>
            <a:endParaRPr lang="en-GB" sz="60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independ</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transpar</a:t>
            </a:r>
            <a:r>
              <a:rPr lang="en-GB" sz="6000" b="1" dirty="0">
                <a:solidFill>
                  <a:srgbClr val="FF0000"/>
                </a:solidFill>
                <a:latin typeface="Gill Sans MT" panose="020B0502020104020203" pitchFamily="34" charset="0"/>
              </a:rPr>
              <a:t>ent</a:t>
            </a:r>
            <a:r>
              <a:rPr lang="en-GB" sz="6000" b="1" dirty="0">
                <a:solidFill>
                  <a:srgbClr val="000000"/>
                </a:solidFill>
                <a:latin typeface="Gill Sans MT" panose="020B0502020104020203" pitchFamily="34" charset="0"/>
              </a:rPr>
              <a:t> </a:t>
            </a:r>
            <a:endParaRPr lang="en-GB" sz="60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innoc</a:t>
            </a:r>
            <a:r>
              <a:rPr lang="en-GB" sz="6000" b="1" dirty="0">
                <a:solidFill>
                  <a:srgbClr val="FF0000"/>
                </a:solidFill>
                <a:latin typeface="Gill Sans MT" panose="020B0502020104020203" pitchFamily="34" charset="0"/>
              </a:rPr>
              <a:t>ence</a:t>
            </a:r>
            <a:endParaRPr lang="en-GB" sz="60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dec</a:t>
            </a:r>
            <a:r>
              <a:rPr lang="en-GB" sz="6000" b="1" dirty="0">
                <a:solidFill>
                  <a:srgbClr val="FF0000"/>
                </a:solidFill>
                <a:latin typeface="Gill Sans MT" panose="020B0502020104020203" pitchFamily="34" charset="0"/>
              </a:rPr>
              <a:t>ency</a:t>
            </a:r>
            <a:endParaRPr lang="en-GB" sz="60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confid</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independ</a:t>
            </a:r>
            <a:r>
              <a:rPr lang="en-GB" sz="6000" b="1" dirty="0">
                <a:solidFill>
                  <a:srgbClr val="FF0000"/>
                </a:solidFill>
                <a:latin typeface="Gill Sans MT" panose="020B0502020104020203" pitchFamily="34" charset="0"/>
              </a:rPr>
              <a:t>ence</a:t>
            </a:r>
            <a:endParaRPr lang="en-GB" sz="60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transpar</a:t>
            </a:r>
            <a:r>
              <a:rPr lang="en-GB" sz="6000" b="1" dirty="0">
                <a:solidFill>
                  <a:srgbClr val="FF0000"/>
                </a:solidFill>
                <a:latin typeface="Gill Sans MT" panose="020B0502020104020203" pitchFamily="34" charset="0"/>
              </a:rPr>
              <a:t>ency</a:t>
            </a:r>
            <a:endParaRPr lang="en-GB" sz="60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obedi</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000" b="1">
                <a:solidFill>
                  <a:srgbClr val="000000"/>
                </a:solidFill>
                <a:latin typeface="Gill Sans MT" panose="020B0502020104020203" pitchFamily="34" charset="0"/>
              </a:rPr>
              <a:t>frequ</a:t>
            </a:r>
            <a:r>
              <a:rPr lang="en-GB" sz="6000" b="1">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confid</a:t>
            </a:r>
            <a:r>
              <a:rPr lang="en-GB" sz="6000" b="1" dirty="0">
                <a:solidFill>
                  <a:srgbClr val="FF0000"/>
                </a:solidFill>
                <a:latin typeface="Gill Sans MT" panose="020B0502020104020203" pitchFamily="34" charset="0"/>
              </a:rPr>
              <a:t>ence</a:t>
            </a:r>
            <a:r>
              <a:rPr lang="en-GB" sz="6000" b="1" dirty="0">
                <a:solidFill>
                  <a:srgbClr val="000000"/>
                </a:solidFill>
                <a:latin typeface="Gill Sans MT" panose="020B0502020104020203" pitchFamily="34" charset="0"/>
              </a:rPr>
              <a:t> </a:t>
            </a:r>
            <a:endParaRPr lang="en-GB" sz="60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000" b="1" dirty="0">
                <a:solidFill>
                  <a:srgbClr val="000000"/>
                </a:solidFill>
                <a:latin typeface="Gill Sans MT" panose="020B0502020104020203" pitchFamily="34" charset="0"/>
              </a:rPr>
              <a:t>obedi</a:t>
            </a:r>
            <a:r>
              <a:rPr lang="en-GB" sz="6000" b="1" dirty="0">
                <a:solidFill>
                  <a:srgbClr val="FF0000"/>
                </a:solidFill>
                <a:latin typeface="Gill Sans MT" panose="020B0502020104020203" pitchFamily="34" charset="0"/>
              </a:rPr>
              <a:t>ence</a:t>
            </a:r>
            <a:endParaRPr lang="en-GB" sz="60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000" b="1" dirty="0">
                <a:latin typeface="Gill Sans MT" panose="020B0502020104020203" pitchFamily="34" charset="0"/>
              </a:rPr>
              <a:t>cli</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000" b="1" dirty="0">
                <a:latin typeface="Gill Sans MT" panose="020B0502020104020203" pitchFamily="34" charset="0"/>
              </a:rPr>
              <a:t>par</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000" b="1" dirty="0">
                <a:latin typeface="Gill Sans MT" panose="020B0502020104020203" pitchFamily="34" charset="0"/>
              </a:rPr>
              <a:t>accomplishm</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000" b="1" dirty="0">
                <a:latin typeface="Gill Sans MT" panose="020B0502020104020203" pitchFamily="34" charset="0"/>
              </a:rPr>
              <a:t>intellig</a:t>
            </a:r>
            <a:r>
              <a:rPr lang="en-GB" sz="6000" b="1" dirty="0">
                <a:solidFill>
                  <a:srgbClr val="FF0000"/>
                </a:solidFill>
                <a:latin typeface="Gill Sans MT" panose="020B0502020104020203" pitchFamily="34" charset="0"/>
              </a:rPr>
              <a:t>ent</a:t>
            </a:r>
            <a:endParaRPr lang="en-GB" sz="60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000" b="1" dirty="0">
                <a:latin typeface="Gill Sans MT" panose="020B0502020104020203" pitchFamily="34" charset="77"/>
              </a:rPr>
              <a:t>curr</a:t>
            </a:r>
            <a:r>
              <a:rPr lang="en-GB" sz="6000" b="1" dirty="0">
                <a:solidFill>
                  <a:srgbClr val="FF0000"/>
                </a:solidFill>
                <a:latin typeface="Gill Sans MT" panose="020B0502020104020203" pitchFamily="34" charset="77"/>
              </a:rPr>
              <a:t>ency</a:t>
            </a:r>
            <a:endParaRPr lang="en-GB" sz="60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000" b="1" dirty="0">
                <a:latin typeface="Gill Sans MT" panose="020B0502020104020203" pitchFamily="34" charset="77"/>
              </a:rPr>
              <a:t>ag</a:t>
            </a:r>
            <a:r>
              <a:rPr lang="en-GB" sz="6000" b="1" dirty="0">
                <a:solidFill>
                  <a:srgbClr val="FF0000"/>
                </a:solidFill>
                <a:latin typeface="Gill Sans MT" panose="020B0502020104020203" pitchFamily="34" charset="77"/>
              </a:rPr>
              <a:t>ency</a:t>
            </a:r>
            <a:endParaRPr lang="en-GB" sz="60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3645942623"/>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decent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frequency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independent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77"/>
                        </a:rPr>
                        <a:t>currency</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77"/>
                        </a:rPr>
                        <a:t>agency</a:t>
                      </a: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client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parent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confident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7295941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decency</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obedient</a:t>
                      </a:r>
                      <a:endParaRPr lang="en-GB" sz="1400" b="0" i="0" dirty="0">
                        <a:solidFill>
                          <a:schemeClr val="tx1"/>
                        </a:solidFill>
                        <a:latin typeface="Gill Sans" panose="020B0502020104020203" pitchFamily="34" charset="-79"/>
                        <a:cs typeface="Gill Sans" panose="020B0502020104020203" pitchFamily="34" charset="-79"/>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different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recent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incident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2295115831"/>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parent</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accomplishment</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intelligent</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77"/>
                        </a:rPr>
                        <a:t>currency</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77"/>
                        </a:rPr>
                        <a:t>agency</a:t>
                      </a: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innocence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decency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confident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decent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frequency</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incident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intelligence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different</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767465490"/>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obedient</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confidence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obedience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independence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transparency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accomplishment</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intelligent</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frequency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independent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transparent </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urgency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delicacy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intelligence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51F8D93C-B455-4522-37AE-88AE136E650D}"/>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3069378717"/>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1600" b="0" i="0" dirty="0">
                          <a:solidFill>
                            <a:srgbClr val="000000"/>
                          </a:solidFill>
                          <a:effectLst/>
                          <a:latin typeface="Gill Sans MT" panose="020B0502020104020203" pitchFamily="34" charset="0"/>
                        </a:rPr>
                        <a:t>innoc</a:t>
                      </a:r>
                      <a:r>
                        <a:rPr lang="en-GB" sz="1600" b="0" i="0" dirty="0">
                          <a:solidFill>
                            <a:srgbClr val="FF0000"/>
                          </a:solidFill>
                          <a:effectLst/>
                          <a:latin typeface="Gill Sans MT" panose="020B0502020104020203" pitchFamily="34" charset="0"/>
                        </a:rPr>
                        <a:t>ent</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innoc</a:t>
                      </a:r>
                      <a:r>
                        <a:rPr lang="en-GB" sz="1600" b="0" i="0" dirty="0">
                          <a:solidFill>
                            <a:srgbClr val="FF0000"/>
                          </a:solidFill>
                          <a:effectLst/>
                          <a:latin typeface="Gill Sans MT" panose="020B0502020104020203" pitchFamily="34" charset="0"/>
                        </a:rPr>
                        <a:t>ence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obedi</a:t>
                      </a:r>
                      <a:r>
                        <a:rPr lang="en-GB" sz="1600" b="0" i="0" dirty="0">
                          <a:solidFill>
                            <a:srgbClr val="FF0000"/>
                          </a:solidFill>
                          <a:effectLst/>
                          <a:latin typeface="Gill Sans MT" panose="020B0502020104020203" pitchFamily="34" charset="0"/>
                        </a:rPr>
                        <a:t>ent</a:t>
                      </a:r>
                      <a:endParaRPr lang="en-GB" sz="1600" dirty="0">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par</a:t>
                      </a:r>
                      <a:r>
                        <a:rPr lang="en-GB" sz="1600" dirty="0">
                          <a:solidFill>
                            <a:srgbClr val="FF0000"/>
                          </a:solidFill>
                          <a:latin typeface="Gill Sans MT" panose="020B0502020104020203" pitchFamily="34" charset="0"/>
                        </a:rPr>
                        <a:t>ent</a:t>
                      </a:r>
                      <a:endParaRPr lang="en-GB" sz="1600" dirty="0">
                        <a:latin typeface="Gill Sans MT" panose="020B0502020104020203" pitchFamily="34" charset="77"/>
                      </a:endParaRPr>
                    </a:p>
                  </a:txBody>
                  <a:tcPr anchor="ctr"/>
                </a:tc>
                <a:extLst>
                  <a:ext uri="{0D108BD9-81ED-4DB2-BD59-A6C34878D82A}">
                    <a16:rowId xmlns:a16="http://schemas.microsoft.com/office/drawing/2014/main" val="1113470326"/>
                  </a:ext>
                </a:extLst>
              </a:tr>
              <a:tr h="1380393">
                <a:tc>
                  <a:txBody>
                    <a:bodyPr/>
                    <a:lstStyle/>
                    <a:p>
                      <a:pPr algn="ctr"/>
                      <a:r>
                        <a:rPr lang="en-GB" sz="1600" b="0" i="0" dirty="0">
                          <a:solidFill>
                            <a:srgbClr val="000000"/>
                          </a:solidFill>
                          <a:effectLst/>
                          <a:latin typeface="Gill Sans MT" panose="020B0502020104020203" pitchFamily="34" charset="0"/>
                        </a:rPr>
                        <a:t>dec</a:t>
                      </a:r>
                      <a:r>
                        <a:rPr lang="en-GB" sz="1600" b="0" i="0" dirty="0">
                          <a:solidFill>
                            <a:srgbClr val="FF0000"/>
                          </a:solidFill>
                          <a:effectLst/>
                          <a:latin typeface="Gill Sans MT" panose="020B0502020104020203" pitchFamily="34" charset="0"/>
                        </a:rPr>
                        <a:t>ent</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dec</a:t>
                      </a:r>
                      <a:r>
                        <a:rPr lang="en-GB" sz="1600" b="0" i="0" dirty="0">
                          <a:solidFill>
                            <a:srgbClr val="FF0000"/>
                          </a:solidFill>
                          <a:effectLst/>
                          <a:latin typeface="Gill Sans MT" panose="020B0502020104020203" pitchFamily="34" charset="0"/>
                        </a:rPr>
                        <a:t>ency</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frequ</a:t>
                      </a:r>
                      <a:r>
                        <a:rPr lang="en-GB" sz="1600" b="0" i="0" dirty="0">
                          <a:solidFill>
                            <a:srgbClr val="FF0000"/>
                          </a:solidFill>
                          <a:effectLst/>
                          <a:latin typeface="Gill Sans MT" panose="020B0502020104020203" pitchFamily="34" charset="0"/>
                        </a:rPr>
                        <a:t>ent</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accomplishm</a:t>
                      </a:r>
                      <a:r>
                        <a:rPr lang="en-GB" sz="1600" dirty="0">
                          <a:solidFill>
                            <a:srgbClr val="FF0000"/>
                          </a:solidFill>
                          <a:latin typeface="Gill Sans MT" panose="020B0502020104020203" pitchFamily="34" charset="0"/>
                        </a:rPr>
                        <a:t>ent</a:t>
                      </a:r>
                      <a:endParaRPr lang="en-GB" sz="1600" dirty="0">
                        <a:latin typeface="Gill Sans MT" panose="020B0502020104020203" pitchFamily="34" charset="77"/>
                      </a:endParaRPr>
                    </a:p>
                  </a:txBody>
                  <a:tcPr anchor="ctr"/>
                </a:tc>
                <a:extLst>
                  <a:ext uri="{0D108BD9-81ED-4DB2-BD59-A6C34878D82A}">
                    <a16:rowId xmlns:a16="http://schemas.microsoft.com/office/drawing/2014/main" val="3507539090"/>
                  </a:ext>
                </a:extLst>
              </a:tr>
              <a:tr h="1380393">
                <a:tc>
                  <a:txBody>
                    <a:bodyPr/>
                    <a:lstStyle/>
                    <a:p>
                      <a:pPr algn="ctr"/>
                      <a:r>
                        <a:rPr lang="en-GB" sz="1600" b="0" i="0" dirty="0">
                          <a:solidFill>
                            <a:srgbClr val="000000"/>
                          </a:solidFill>
                          <a:effectLst/>
                          <a:latin typeface="Gill Sans MT" panose="020B0502020104020203" pitchFamily="34" charset="0"/>
                        </a:rPr>
                        <a:t>frequ</a:t>
                      </a:r>
                      <a:r>
                        <a:rPr lang="en-GB" sz="1600" b="0" i="0" dirty="0">
                          <a:solidFill>
                            <a:srgbClr val="FF0000"/>
                          </a:solidFill>
                          <a:effectLst/>
                          <a:latin typeface="Gill Sans MT" panose="020B0502020104020203" pitchFamily="34" charset="0"/>
                        </a:rPr>
                        <a:t>ency</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confid</a:t>
                      </a:r>
                      <a:r>
                        <a:rPr lang="en-GB" sz="1600" b="0" i="0" dirty="0">
                          <a:solidFill>
                            <a:srgbClr val="FF0000"/>
                          </a:solidFill>
                          <a:effectLst/>
                          <a:latin typeface="Gill Sans MT" panose="020B0502020104020203" pitchFamily="34" charset="0"/>
                        </a:rPr>
                        <a:t>ent</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confid</a:t>
                      </a:r>
                      <a:r>
                        <a:rPr lang="en-GB" sz="1600" b="0" i="0" dirty="0">
                          <a:solidFill>
                            <a:srgbClr val="FF0000"/>
                          </a:solidFill>
                          <a:effectLst/>
                          <a:latin typeface="Gill Sans MT" panose="020B0502020104020203" pitchFamily="34" charset="0"/>
                        </a:rPr>
                        <a:t>ence</a:t>
                      </a:r>
                      <a:r>
                        <a:rPr lang="en-GB" sz="1600" b="0" i="0" dirty="0">
                          <a:solidFill>
                            <a:srgbClr val="000000"/>
                          </a:solidFill>
                          <a:effectLst/>
                          <a:latin typeface="Gill Sans MT" panose="020B0502020104020203" pitchFamily="34" charset="0"/>
                        </a:rPr>
                        <a:t> </a:t>
                      </a:r>
                      <a:endParaRPr lang="en-GB" sz="1600" dirty="0">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intellig</a:t>
                      </a:r>
                      <a:r>
                        <a:rPr lang="en-GB" sz="1600" dirty="0">
                          <a:solidFill>
                            <a:srgbClr val="FF0000"/>
                          </a:solidFill>
                          <a:latin typeface="Gill Sans MT" panose="020B0502020104020203" pitchFamily="34" charset="0"/>
                        </a:rPr>
                        <a:t>ent</a:t>
                      </a:r>
                      <a:endParaRPr lang="en-GB" sz="1600" dirty="0">
                        <a:latin typeface="Gill Sans MT" panose="020B0502020104020203" pitchFamily="34" charset="77"/>
                      </a:endParaRPr>
                    </a:p>
                  </a:txBody>
                  <a:tcPr anchor="ctr"/>
                </a:tc>
                <a:extLst>
                  <a:ext uri="{0D108BD9-81ED-4DB2-BD59-A6C34878D82A}">
                    <a16:rowId xmlns:a16="http://schemas.microsoft.com/office/drawing/2014/main" val="3537804785"/>
                  </a:ext>
                </a:extLst>
              </a:tr>
              <a:tr h="1380393">
                <a:tc>
                  <a:txBody>
                    <a:bodyPr/>
                    <a:lstStyle/>
                    <a:p>
                      <a:pPr algn="ctr"/>
                      <a:r>
                        <a:rPr lang="en-GB" sz="1600" b="0" i="0" dirty="0">
                          <a:solidFill>
                            <a:srgbClr val="000000"/>
                          </a:solidFill>
                          <a:effectLst/>
                          <a:latin typeface="Gill Sans MT" panose="020B0502020104020203" pitchFamily="34" charset="0"/>
                        </a:rPr>
                        <a:t>independ</a:t>
                      </a:r>
                      <a:r>
                        <a:rPr lang="en-GB" sz="1600" b="0" i="0" dirty="0">
                          <a:solidFill>
                            <a:srgbClr val="FF0000"/>
                          </a:solidFill>
                          <a:effectLst/>
                          <a:latin typeface="Gill Sans MT" panose="020B0502020104020203" pitchFamily="34" charset="0"/>
                        </a:rPr>
                        <a:t>ent</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independ</a:t>
                      </a:r>
                      <a:r>
                        <a:rPr lang="en-GB" sz="1600" b="0" i="0" dirty="0">
                          <a:solidFill>
                            <a:srgbClr val="FF0000"/>
                          </a:solidFill>
                          <a:effectLst/>
                          <a:latin typeface="Gill Sans MT" panose="020B0502020104020203" pitchFamily="34" charset="0"/>
                        </a:rPr>
                        <a:t>ence</a:t>
                      </a:r>
                      <a:endParaRPr lang="en-GB" sz="16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obedi</a:t>
                      </a:r>
                      <a:r>
                        <a:rPr lang="en-GB" sz="1600" b="0" i="0" dirty="0">
                          <a:solidFill>
                            <a:srgbClr val="FF0000"/>
                          </a:solidFill>
                          <a:effectLst/>
                          <a:latin typeface="Gill Sans MT" panose="020B0502020104020203" pitchFamily="34" charset="0"/>
                        </a:rPr>
                        <a:t>ence</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latin typeface="Gill Sans MT" panose="020B0502020104020203" pitchFamily="34" charset="77"/>
                        </a:rPr>
                        <a:t>curr</a:t>
                      </a:r>
                      <a:r>
                        <a:rPr lang="en-GB" sz="1600" dirty="0">
                          <a:solidFill>
                            <a:srgbClr val="FF0000"/>
                          </a:solidFill>
                          <a:latin typeface="Gill Sans MT" panose="020B0502020104020203" pitchFamily="34" charset="77"/>
                        </a:rPr>
                        <a:t>ency</a:t>
                      </a:r>
                    </a:p>
                  </a:txBody>
                  <a:tcPr anchor="ctr"/>
                </a:tc>
                <a:extLst>
                  <a:ext uri="{0D108BD9-81ED-4DB2-BD59-A6C34878D82A}">
                    <a16:rowId xmlns:a16="http://schemas.microsoft.com/office/drawing/2014/main" val="3298094511"/>
                  </a:ext>
                </a:extLst>
              </a:tr>
              <a:tr h="1380393">
                <a:tc>
                  <a:txBody>
                    <a:bodyPr/>
                    <a:lstStyle/>
                    <a:p>
                      <a:pPr algn="ctr"/>
                      <a:r>
                        <a:rPr lang="en-GB" sz="1600" b="0" i="0" dirty="0">
                          <a:solidFill>
                            <a:srgbClr val="000000"/>
                          </a:solidFill>
                          <a:effectLst/>
                          <a:latin typeface="Gill Sans MT" panose="020B0502020104020203" pitchFamily="34" charset="0"/>
                        </a:rPr>
                        <a:t>transpar</a:t>
                      </a:r>
                      <a:r>
                        <a:rPr lang="en-GB" sz="1600" b="0" i="0" dirty="0">
                          <a:solidFill>
                            <a:srgbClr val="FF0000"/>
                          </a:solidFill>
                          <a:effectLst/>
                          <a:latin typeface="Gill Sans MT" panose="020B0502020104020203" pitchFamily="34" charset="0"/>
                        </a:rPr>
                        <a:t>ent</a:t>
                      </a:r>
                      <a:r>
                        <a:rPr lang="en-GB" sz="1600" b="0" i="0" dirty="0">
                          <a:solidFill>
                            <a:srgbClr val="000000"/>
                          </a:solidFill>
                          <a:effectLst/>
                          <a:latin typeface="Gill Sans MT" panose="020B0502020104020203" pitchFamily="34" charset="0"/>
                        </a:rPr>
                        <a:t> </a:t>
                      </a:r>
                      <a:endParaRPr lang="en-GB" sz="1600" dirty="0">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transpar</a:t>
                      </a:r>
                      <a:r>
                        <a:rPr lang="en-GB" sz="1600" b="0" i="0" dirty="0">
                          <a:solidFill>
                            <a:srgbClr val="FF0000"/>
                          </a:solidFill>
                          <a:effectLst/>
                          <a:latin typeface="Gill Sans MT" panose="020B0502020104020203" pitchFamily="34" charset="0"/>
                        </a:rPr>
                        <a:t>ency</a:t>
                      </a:r>
                      <a:endParaRPr lang="en-GB" sz="1600" dirty="0">
                        <a:solidFill>
                          <a:srgbClr val="FF0000"/>
                        </a:solidFill>
                        <a:latin typeface="Gill Sans MT" panose="020B0502020104020203" pitchFamily="34" charset="0"/>
                      </a:endParaRPr>
                    </a:p>
                  </a:txBody>
                  <a:tcPr anchor="ctr"/>
                </a:tc>
                <a:tc>
                  <a:txBody>
                    <a:bodyPr/>
                    <a:lstStyle/>
                    <a:p>
                      <a:pPr algn="ctr"/>
                      <a:r>
                        <a:rPr lang="en-GB" sz="1600" dirty="0">
                          <a:latin typeface="Gill Sans MT" panose="020B0502020104020203" pitchFamily="34" charset="0"/>
                        </a:rPr>
                        <a:t>cli</a:t>
                      </a:r>
                      <a:r>
                        <a:rPr lang="en-GB" sz="1600" dirty="0">
                          <a:solidFill>
                            <a:srgbClr val="FF0000"/>
                          </a:solidFill>
                          <a:latin typeface="Gill Sans MT" panose="020B0502020104020203" pitchFamily="34" charset="0"/>
                        </a:rPr>
                        <a:t>ent</a:t>
                      </a:r>
                    </a:p>
                  </a:txBody>
                  <a:tcPr anchor="ctr"/>
                </a:tc>
                <a:tc>
                  <a:txBody>
                    <a:bodyPr/>
                    <a:lstStyle/>
                    <a:p>
                      <a:pPr algn="ctr"/>
                      <a:r>
                        <a:rPr lang="en-GB" sz="1600" dirty="0">
                          <a:latin typeface="Gill Sans MT" panose="020B0502020104020203" pitchFamily="34" charset="77"/>
                        </a:rPr>
                        <a:t>ag</a:t>
                      </a:r>
                      <a:r>
                        <a:rPr lang="en-GB" sz="1600" dirty="0">
                          <a:solidFill>
                            <a:srgbClr val="FF0000"/>
                          </a:solidFill>
                          <a:latin typeface="Gill Sans MT" panose="020B0502020104020203" pitchFamily="34" charset="77"/>
                        </a:rPr>
                        <a:t>ency</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2416733293"/>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a:t>
                      </a:r>
                      <a:r>
                        <a:rPr lang="en-GB" b="1">
                          <a:solidFill>
                            <a:srgbClr val="FF0000"/>
                          </a:solidFill>
                        </a:rPr>
                        <a:t>Focus </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Suffixes: –</a:t>
                      </a:r>
                      <a:r>
                        <a:rPr kumimoji="0" lang="en-GB" sz="11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ent</a:t>
                      </a:r>
                      <a:r>
                        <a:rPr kumimoji="0" lang="en-GB" sz="11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GB" sz="11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ence</a:t>
                      </a:r>
                      <a:r>
                        <a:rPr kumimoji="0" lang="en-GB" sz="11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GB" sz="11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ency</a:t>
                      </a:r>
                      <a:endParaRPr kumimoji="0" lang="en-GB" sz="11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Use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ent</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and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ence</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ency</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after soft c (/s/ sound), soft g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dʒ</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sound) and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qu</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or if there is a related word with a clear /ɛ/ sound in the right position. Use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ent</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and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ence</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ency</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after soft c (/s/ sound), soft g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dʒ</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sound) and </a:t>
                      </a:r>
                      <a:r>
                        <a:rPr kumimoji="0" lang="en-GB" sz="1100" b="0"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qu</a:t>
                      </a: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or if there is a related word with a clear /ɛ/ sound in the right position.</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There are many words, however, where the above guidance does not help. These words just have to be learnt. </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5 – Spring Term – Week 3</a:t>
            </a:r>
          </a:p>
        </p:txBody>
      </p:sp>
      <p:pic>
        <p:nvPicPr>
          <p:cNvPr id="2" name="Picture 1" descr="Logo&#10;&#10;Description automatically generated">
            <a:extLst>
              <a:ext uri="{FF2B5EF4-FFF2-40B4-BE49-F238E27FC236}">
                <a16:creationId xmlns:a16="http://schemas.microsoft.com/office/drawing/2014/main" id="{A8DB8BE4-AD06-E7B4-30C2-91AD6F16BB15}"/>
              </a:ext>
            </a:extLst>
          </p:cNvPr>
          <p:cNvPicPr>
            <a:picLocks noChangeAspect="1"/>
          </p:cNvPicPr>
          <p:nvPr/>
        </p:nvPicPr>
        <p:blipFill>
          <a:blip r:embed="rId2"/>
          <a:stretch>
            <a:fillRect/>
          </a:stretch>
        </p:blipFill>
        <p:spPr>
          <a:xfrm>
            <a:off x="499903" y="979234"/>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6947699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09-7196-1880-E16E-38570BFB0AB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6ECD728-D083-CBF7-313D-507DD4AE2B8B}"/>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DF955E69-42AB-CB7E-A103-E4B5E38FF663}"/>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58CA536E-5C3A-3E11-FD8D-272BF53D548D}"/>
              </a:ext>
            </a:extLst>
          </p:cNvPr>
          <p:cNvSpPr txBox="1"/>
          <p:nvPr/>
        </p:nvSpPr>
        <p:spPr>
          <a:xfrm>
            <a:off x="3679162" y="141884"/>
            <a:ext cx="3189654" cy="369332"/>
          </a:xfrm>
          <a:prstGeom prst="rect">
            <a:avLst/>
          </a:prstGeom>
          <a:noFill/>
        </p:spPr>
        <p:txBody>
          <a:bodyPr wrap="square" rtlCol="0" anchor="ctr">
            <a:spAutoFit/>
          </a:bodyPr>
          <a:lstStyle/>
          <a:p>
            <a:pPr algn="ctr"/>
            <a:r>
              <a:rPr lang="en-US"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ent</a:t>
            </a:r>
            <a:r>
              <a:rPr lang="en-US"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ence</a:t>
            </a:r>
            <a:r>
              <a:rPr lang="en-US"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and -</a:t>
            </a:r>
            <a:r>
              <a:rPr lang="en-US"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ency</a:t>
            </a:r>
            <a:endParaRPr lang="en-US"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C6583C0C-5E0A-C346-9280-4A116B2FD08A}"/>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Y5 - Spring 1 - Week 3</a:t>
            </a:r>
          </a:p>
        </p:txBody>
      </p:sp>
      <p:pic>
        <p:nvPicPr>
          <p:cNvPr id="18" name="Picture 17" descr="A cartoon character with a blue letter&#10;&#10;AI-generated content may be incorrect.">
            <a:extLst>
              <a:ext uri="{FF2B5EF4-FFF2-40B4-BE49-F238E27FC236}">
                <a16:creationId xmlns:a16="http://schemas.microsoft.com/office/drawing/2014/main" id="{E43A092A-D1BD-4BD8-2EA9-41FDC823E68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18DFA51A-DD47-646F-8EC3-4E950FF5A8BC}"/>
              </a:ext>
            </a:extLst>
          </p:cNvPr>
          <p:cNvSpPr txBox="1"/>
          <p:nvPr/>
        </p:nvSpPr>
        <p:spPr>
          <a:xfrm>
            <a:off x="391602" y="584928"/>
            <a:ext cx="6074796" cy="646331"/>
          </a:xfrm>
          <a:prstGeom prst="rect">
            <a:avLst/>
          </a:prstGeom>
          <a:noFill/>
        </p:spPr>
        <p:txBody>
          <a:bodyPr wrap="square">
            <a:spAutoFit/>
          </a:bodyPr>
          <a:lstStyle/>
          <a:p>
            <a:pPr algn="ctr" defTabSz="685800">
              <a:defRPr/>
            </a:pPr>
            <a:r>
              <a:rPr lang="en-GB" sz="1200" b="1" i="0" u="none" strike="noStrike" kern="1200" baseline="0" dirty="0">
                <a:solidFill>
                  <a:schemeClr val="tx1"/>
                </a:solidFill>
                <a:latin typeface="Gill Sans MT" panose="020B0502020104020203" pitchFamily="34" charset="0"/>
                <a:ea typeface="+mn-ea"/>
                <a:cs typeface="+mn-cs"/>
              </a:rPr>
              <a:t>Rule: </a:t>
            </a:r>
            <a:r>
              <a:rPr lang="en-GB" sz="1200" dirty="0"/>
              <a:t>Use –</a:t>
            </a:r>
            <a:r>
              <a:rPr lang="en-GB" sz="1200" dirty="0" err="1"/>
              <a:t>ent</a:t>
            </a:r>
            <a:r>
              <a:rPr lang="en-GB" sz="1200" dirty="0"/>
              <a:t> and –</a:t>
            </a:r>
            <a:r>
              <a:rPr lang="en-GB" sz="1200" dirty="0" err="1"/>
              <a:t>ence</a:t>
            </a:r>
            <a:r>
              <a:rPr lang="en-GB" sz="1200" dirty="0"/>
              <a:t>/–</a:t>
            </a:r>
            <a:r>
              <a:rPr lang="en-GB" sz="1200" dirty="0" err="1"/>
              <a:t>ency</a:t>
            </a:r>
            <a:r>
              <a:rPr lang="en-GB" sz="1200" dirty="0"/>
              <a:t> after soft c, soft g and qu. Use –</a:t>
            </a:r>
            <a:r>
              <a:rPr lang="en-GB" sz="1200" dirty="0" err="1"/>
              <a:t>ent</a:t>
            </a:r>
            <a:r>
              <a:rPr lang="en-GB" sz="1200" dirty="0"/>
              <a:t> and –</a:t>
            </a:r>
            <a:r>
              <a:rPr lang="en-GB" sz="1200" dirty="0" err="1"/>
              <a:t>ence</a:t>
            </a:r>
            <a:r>
              <a:rPr lang="en-GB" sz="1200" dirty="0"/>
              <a:t>/–</a:t>
            </a:r>
            <a:r>
              <a:rPr lang="en-GB" sz="1200" dirty="0" err="1"/>
              <a:t>ency</a:t>
            </a:r>
            <a:r>
              <a:rPr lang="en-GB" sz="1200" dirty="0"/>
              <a:t> after soft c, soft g and qu.</a:t>
            </a:r>
          </a:p>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200" dirty="0">
              <a:solidFill>
                <a:schemeClr val="tx1"/>
              </a:solidFill>
              <a:latin typeface="Gill Sans MT" panose="020B0502020104020203" pitchFamily="34" charset="0"/>
            </a:endParaRPr>
          </a:p>
        </p:txBody>
      </p:sp>
      <p:graphicFrame>
        <p:nvGraphicFramePr>
          <p:cNvPr id="23" name="Table 22">
            <a:extLst>
              <a:ext uri="{FF2B5EF4-FFF2-40B4-BE49-F238E27FC236}">
                <a16:creationId xmlns:a16="http://schemas.microsoft.com/office/drawing/2014/main" id="{884D6554-B26E-2D5E-E73E-6EEEDB7C64D1}"/>
              </a:ext>
            </a:extLst>
          </p:cNvPr>
          <p:cNvGraphicFramePr>
            <a:graphicFrameLocks noGrp="1"/>
          </p:cNvGraphicFramePr>
          <p:nvPr>
            <p:extLst>
              <p:ext uri="{D42A27DB-BD31-4B8C-83A1-F6EECF244321}">
                <p14:modId xmlns:p14="http://schemas.microsoft.com/office/powerpoint/2010/main" val="21262246"/>
              </p:ext>
            </p:extLst>
          </p:nvPr>
        </p:nvGraphicFramePr>
        <p:xfrm>
          <a:off x="153916" y="1347399"/>
          <a:ext cx="3275084" cy="8188540"/>
        </p:xfrm>
        <a:graphic>
          <a:graphicData uri="http://schemas.openxmlformats.org/drawingml/2006/table">
            <a:tbl>
              <a:tblPr firstRow="1" bandRow="1">
                <a:tableStyleId>{5940675A-B579-460E-94D1-54222C63F5DA}</a:tableStyleId>
              </a:tblPr>
              <a:tblGrid>
                <a:gridCol w="1255784">
                  <a:extLst>
                    <a:ext uri="{9D8B030D-6E8A-4147-A177-3AD203B41FA5}">
                      <a16:colId xmlns:a16="http://schemas.microsoft.com/office/drawing/2014/main" val="1258760958"/>
                    </a:ext>
                  </a:extLst>
                </a:gridCol>
                <a:gridCol w="2019300">
                  <a:extLst>
                    <a:ext uri="{9D8B030D-6E8A-4147-A177-3AD203B41FA5}">
                      <a16:colId xmlns:a16="http://schemas.microsoft.com/office/drawing/2014/main" val="2964003616"/>
                    </a:ext>
                  </a:extLst>
                </a:gridCol>
              </a:tblGrid>
              <a:tr h="409427">
                <a:tc>
                  <a:txBody>
                    <a:bodyPr/>
                    <a:lstStyle/>
                    <a:p>
                      <a:pPr algn="ctr"/>
                      <a:r>
                        <a:rPr lang="en-GB" sz="1200" b="0" i="0" dirty="0">
                          <a:solidFill>
                            <a:srgbClr val="000000"/>
                          </a:solidFill>
                          <a:effectLst/>
                          <a:latin typeface="Gill Sans MT" panose="020B0502020104020203" pitchFamily="34" charset="0"/>
                        </a:rPr>
                        <a:t>innoc</a:t>
                      </a:r>
                      <a:r>
                        <a:rPr lang="en-GB" sz="1200" b="0" i="0" dirty="0">
                          <a:solidFill>
                            <a:srgbClr val="FF0000"/>
                          </a:solidFill>
                          <a:effectLst/>
                          <a:latin typeface="Gill Sans MT" panose="020B0502020104020203" pitchFamily="34" charset="0"/>
                        </a:rPr>
                        <a:t>ent</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dec</a:t>
                      </a:r>
                      <a:r>
                        <a:rPr lang="en-GB" sz="1200" b="0" i="0" dirty="0">
                          <a:solidFill>
                            <a:srgbClr val="FF0000"/>
                          </a:solidFill>
                          <a:effectLst/>
                          <a:latin typeface="Gill Sans MT" panose="020B0502020104020203" pitchFamily="34" charset="0"/>
                        </a:rPr>
                        <a:t>ent</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b="0" i="0" dirty="0">
                          <a:solidFill>
                            <a:srgbClr val="000000"/>
                          </a:solidFill>
                          <a:effectLst/>
                          <a:latin typeface="Gill Sans MT" panose="020B0502020104020203" pitchFamily="34" charset="0"/>
                        </a:rPr>
                        <a:t>frequ</a:t>
                      </a:r>
                      <a:r>
                        <a:rPr lang="en-GB" sz="1200" b="0" i="0" dirty="0">
                          <a:solidFill>
                            <a:srgbClr val="FF0000"/>
                          </a:solidFill>
                          <a:effectLst/>
                          <a:latin typeface="Gill Sans MT" panose="020B0502020104020203" pitchFamily="34" charset="0"/>
                        </a:rPr>
                        <a:t>ency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b="0" i="0" dirty="0">
                          <a:solidFill>
                            <a:srgbClr val="000000"/>
                          </a:solidFill>
                          <a:effectLst/>
                          <a:latin typeface="Gill Sans MT" panose="020B0502020104020203" pitchFamily="34" charset="0"/>
                        </a:rPr>
                        <a:t>independ</a:t>
                      </a:r>
                      <a:r>
                        <a:rPr lang="en-GB" sz="1200" b="0" i="0" dirty="0">
                          <a:solidFill>
                            <a:srgbClr val="FF0000"/>
                          </a:solidFill>
                          <a:effectLst/>
                          <a:latin typeface="Gill Sans MT" panose="020B0502020104020203" pitchFamily="34" charset="0"/>
                        </a:rPr>
                        <a:t>ent</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b="0" i="0" dirty="0">
                          <a:solidFill>
                            <a:srgbClr val="000000"/>
                          </a:solidFill>
                          <a:effectLst/>
                          <a:latin typeface="Gill Sans MT" panose="020B0502020104020203" pitchFamily="34" charset="0"/>
                        </a:rPr>
                        <a:t>transpar</a:t>
                      </a:r>
                      <a:r>
                        <a:rPr lang="en-GB" sz="1200" b="0" i="0" dirty="0">
                          <a:solidFill>
                            <a:srgbClr val="FF0000"/>
                          </a:solidFill>
                          <a:effectLst/>
                          <a:latin typeface="Gill Sans MT" panose="020B0502020104020203" pitchFamily="34" charset="0"/>
                        </a:rPr>
                        <a:t>ent</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rgbClr val="000000"/>
                          </a:solidFill>
                          <a:effectLst/>
                          <a:latin typeface="Gill Sans MT" panose="020B0502020104020203" pitchFamily="34" charset="0"/>
                        </a:rPr>
                        <a:t>innoc</a:t>
                      </a:r>
                      <a:r>
                        <a:rPr lang="en-GB" sz="1200" b="0" i="0" dirty="0">
                          <a:solidFill>
                            <a:srgbClr val="FF0000"/>
                          </a:solidFill>
                          <a:effectLst/>
                          <a:latin typeface="Gill Sans MT" panose="020B0502020104020203" pitchFamily="34" charset="0"/>
                        </a:rPr>
                        <a:t>ence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b="0" i="0" dirty="0">
                          <a:solidFill>
                            <a:srgbClr val="000000"/>
                          </a:solidFill>
                          <a:effectLst/>
                          <a:latin typeface="Gill Sans MT" panose="020B0502020104020203" pitchFamily="34" charset="0"/>
                        </a:rPr>
                        <a:t>dec</a:t>
                      </a:r>
                      <a:r>
                        <a:rPr lang="en-GB" sz="1200" b="0" i="0" dirty="0">
                          <a:solidFill>
                            <a:srgbClr val="FF0000"/>
                          </a:solidFill>
                          <a:effectLst/>
                          <a:latin typeface="Gill Sans MT" panose="020B0502020104020203" pitchFamily="34" charset="0"/>
                        </a:rPr>
                        <a:t>ency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b="0" i="0" dirty="0">
                          <a:solidFill>
                            <a:srgbClr val="000000"/>
                          </a:solidFill>
                          <a:effectLst/>
                          <a:latin typeface="Gill Sans MT" panose="020B0502020104020203" pitchFamily="34" charset="0"/>
                        </a:rPr>
                        <a:t>confid</a:t>
                      </a:r>
                      <a:r>
                        <a:rPr lang="en-GB" sz="1200" b="0" i="0" dirty="0">
                          <a:solidFill>
                            <a:srgbClr val="FF0000"/>
                          </a:solidFill>
                          <a:effectLst/>
                          <a:latin typeface="Gill Sans MT" panose="020B0502020104020203" pitchFamily="34" charset="0"/>
                        </a:rPr>
                        <a:t>ent</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b="0" i="0" dirty="0">
                          <a:solidFill>
                            <a:srgbClr val="000000"/>
                          </a:solidFill>
                          <a:effectLst/>
                          <a:latin typeface="Gill Sans MT" panose="020B0502020104020203" pitchFamily="34" charset="0"/>
                        </a:rPr>
                        <a:t>independ</a:t>
                      </a:r>
                      <a:r>
                        <a:rPr lang="en-GB" sz="1200" b="0" i="0" dirty="0">
                          <a:solidFill>
                            <a:srgbClr val="FF0000"/>
                          </a:solidFill>
                          <a:effectLst/>
                          <a:latin typeface="Gill Sans MT" panose="020B0502020104020203" pitchFamily="34" charset="0"/>
                        </a:rPr>
                        <a:t>ence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b="0" i="0" dirty="0">
                          <a:solidFill>
                            <a:srgbClr val="000000"/>
                          </a:solidFill>
                          <a:effectLst/>
                          <a:latin typeface="Gill Sans MT" panose="020B0502020104020203" pitchFamily="34" charset="0"/>
                        </a:rPr>
                        <a:t>transpar</a:t>
                      </a:r>
                      <a:r>
                        <a:rPr lang="en-GB" sz="1200" b="0" i="0" dirty="0">
                          <a:solidFill>
                            <a:srgbClr val="FF0000"/>
                          </a:solidFill>
                          <a:effectLst/>
                          <a:latin typeface="Gill Sans MT" panose="020B0502020104020203" pitchFamily="34" charset="0"/>
                        </a:rPr>
                        <a:t>ency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r h="409427">
                <a:tc>
                  <a:txBody>
                    <a:bodyPr/>
                    <a:lstStyle/>
                    <a:p>
                      <a:pPr algn="ctr"/>
                      <a:r>
                        <a:rPr lang="en-GB" sz="1200" b="0" i="0" dirty="0">
                          <a:solidFill>
                            <a:srgbClr val="000000"/>
                          </a:solidFill>
                          <a:effectLst/>
                          <a:latin typeface="Gill Sans MT" panose="020B0502020104020203" pitchFamily="34" charset="0"/>
                        </a:rPr>
                        <a:t>obedi</a:t>
                      </a:r>
                      <a:r>
                        <a:rPr lang="en-GB" sz="1200" b="0" i="0" dirty="0">
                          <a:solidFill>
                            <a:srgbClr val="FF0000"/>
                          </a:solidFill>
                          <a:effectLst/>
                          <a:latin typeface="Gill Sans MT" panose="020B0502020104020203" pitchFamily="34" charset="0"/>
                        </a:rPr>
                        <a:t>ent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53221010"/>
                  </a:ext>
                </a:extLst>
              </a:tr>
              <a:tr h="409427">
                <a:tc>
                  <a:txBody>
                    <a:bodyPr/>
                    <a:lstStyle/>
                    <a:p>
                      <a:pPr algn="ctr"/>
                      <a:r>
                        <a:rPr lang="en-GB" sz="1200" b="0" i="0" dirty="0">
                          <a:solidFill>
                            <a:srgbClr val="000000"/>
                          </a:solidFill>
                          <a:effectLst/>
                          <a:latin typeface="Gill Sans MT" panose="020B0502020104020203" pitchFamily="34" charset="0"/>
                        </a:rPr>
                        <a:t>frequ</a:t>
                      </a:r>
                      <a:r>
                        <a:rPr lang="en-GB" sz="1200" b="0" i="0" dirty="0">
                          <a:solidFill>
                            <a:srgbClr val="FF0000"/>
                          </a:solidFill>
                          <a:effectLst/>
                          <a:latin typeface="Gill Sans MT" panose="020B0502020104020203" pitchFamily="34" charset="0"/>
                        </a:rPr>
                        <a:t>ent</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43490016"/>
                  </a:ext>
                </a:extLst>
              </a:tr>
              <a:tr h="409427">
                <a:tc>
                  <a:txBody>
                    <a:bodyPr/>
                    <a:lstStyle/>
                    <a:p>
                      <a:pPr algn="ctr"/>
                      <a:r>
                        <a:rPr lang="en-GB" sz="1200" b="0" i="0" dirty="0">
                          <a:solidFill>
                            <a:srgbClr val="000000"/>
                          </a:solidFill>
                          <a:effectLst/>
                          <a:latin typeface="Gill Sans MT" panose="020B0502020104020203" pitchFamily="34" charset="0"/>
                        </a:rPr>
                        <a:t>confid</a:t>
                      </a:r>
                      <a:r>
                        <a:rPr lang="en-GB" sz="1200" b="0" i="0" dirty="0">
                          <a:solidFill>
                            <a:srgbClr val="FF0000"/>
                          </a:solidFill>
                          <a:effectLst/>
                          <a:latin typeface="Gill Sans MT" panose="020B0502020104020203" pitchFamily="34" charset="0"/>
                        </a:rPr>
                        <a:t>ence</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5053206"/>
                  </a:ext>
                </a:extLst>
              </a:tr>
              <a:tr h="409427">
                <a:tc>
                  <a:txBody>
                    <a:bodyPr/>
                    <a:lstStyle/>
                    <a:p>
                      <a:pPr algn="ctr"/>
                      <a:r>
                        <a:rPr lang="en-GB" sz="1200" b="0" i="0" dirty="0">
                          <a:solidFill>
                            <a:srgbClr val="000000"/>
                          </a:solidFill>
                          <a:effectLst/>
                          <a:latin typeface="Gill Sans MT" panose="020B0502020104020203" pitchFamily="34" charset="0"/>
                        </a:rPr>
                        <a:t>obedi</a:t>
                      </a:r>
                      <a:r>
                        <a:rPr lang="en-GB" sz="1200" b="0" i="0" dirty="0">
                          <a:solidFill>
                            <a:srgbClr val="FF0000"/>
                          </a:solidFill>
                          <a:effectLst/>
                          <a:latin typeface="Gill Sans MT" panose="020B0502020104020203" pitchFamily="34" charset="0"/>
                        </a:rPr>
                        <a:t>ence</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251185369"/>
                  </a:ext>
                </a:extLst>
              </a:tr>
              <a:tr h="409427">
                <a:tc>
                  <a:txBody>
                    <a:bodyPr/>
                    <a:lstStyle/>
                    <a:p>
                      <a:pPr algn="ctr"/>
                      <a:r>
                        <a:rPr lang="en-GB" sz="1200" dirty="0">
                          <a:latin typeface="Gill Sans MT" panose="020B0502020104020203" pitchFamily="34" charset="0"/>
                        </a:rPr>
                        <a:t>cli</a:t>
                      </a:r>
                      <a:r>
                        <a:rPr lang="en-GB" sz="1200" dirty="0">
                          <a:solidFill>
                            <a:srgbClr val="FF0000"/>
                          </a:solidFill>
                          <a:latin typeface="Gill Sans MT" panose="020B0502020104020203" pitchFamily="34" charset="0"/>
                        </a:rPr>
                        <a:t>ent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106870857"/>
                  </a:ext>
                </a:extLst>
              </a:tr>
              <a:tr h="409427">
                <a:tc>
                  <a:txBody>
                    <a:bodyPr/>
                    <a:lstStyle/>
                    <a:p>
                      <a:pPr algn="ctr"/>
                      <a:r>
                        <a:rPr lang="en-GB" sz="1200" dirty="0">
                          <a:latin typeface="Gill Sans MT" panose="020B0502020104020203" pitchFamily="34" charset="0"/>
                        </a:rPr>
                        <a:t>par</a:t>
                      </a:r>
                      <a:r>
                        <a:rPr lang="en-GB" sz="1200" dirty="0">
                          <a:solidFill>
                            <a:srgbClr val="FF0000"/>
                          </a:solidFill>
                          <a:latin typeface="Gill Sans MT" panose="020B0502020104020203" pitchFamily="34" charset="0"/>
                        </a:rPr>
                        <a:t>ent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10918972"/>
                  </a:ext>
                </a:extLst>
              </a:tr>
              <a:tr h="409427">
                <a:tc>
                  <a:txBody>
                    <a:bodyPr/>
                    <a:lstStyle/>
                    <a:p>
                      <a:pPr algn="ctr"/>
                      <a:r>
                        <a:rPr lang="en-GB" sz="1200" dirty="0">
                          <a:latin typeface="Gill Sans MT" panose="020B0502020104020203" pitchFamily="34" charset="0"/>
                        </a:rPr>
                        <a:t>accomplishm</a:t>
                      </a:r>
                      <a:r>
                        <a:rPr lang="en-GB" sz="1200" dirty="0">
                          <a:solidFill>
                            <a:srgbClr val="FF0000"/>
                          </a:solidFill>
                          <a:latin typeface="Gill Sans MT" panose="020B0502020104020203" pitchFamily="34" charset="0"/>
                        </a:rPr>
                        <a:t>ent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08112245"/>
                  </a:ext>
                </a:extLst>
              </a:tr>
              <a:tr h="409427">
                <a:tc>
                  <a:txBody>
                    <a:bodyPr/>
                    <a:lstStyle/>
                    <a:p>
                      <a:pPr algn="ctr"/>
                      <a:r>
                        <a:rPr lang="en-GB" sz="1200" dirty="0">
                          <a:latin typeface="Gill Sans MT" panose="020B0502020104020203" pitchFamily="34" charset="0"/>
                        </a:rPr>
                        <a:t>intellig</a:t>
                      </a:r>
                      <a:r>
                        <a:rPr lang="en-GB" sz="1200" dirty="0">
                          <a:solidFill>
                            <a:srgbClr val="FF0000"/>
                          </a:solidFill>
                          <a:latin typeface="Gill Sans MT" panose="020B0502020104020203" pitchFamily="34" charset="0"/>
                        </a:rPr>
                        <a:t>ent</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0826970"/>
                  </a:ext>
                </a:extLst>
              </a:tr>
              <a:tr h="409427">
                <a:tc>
                  <a:txBody>
                    <a:bodyPr/>
                    <a:lstStyle/>
                    <a:p>
                      <a:pPr algn="ctr"/>
                      <a:r>
                        <a:rPr lang="en-GB" sz="1200" dirty="0">
                          <a:latin typeface="Gill Sans MT" panose="020B0502020104020203" pitchFamily="34" charset="77"/>
                        </a:rPr>
                        <a:t>curr</a:t>
                      </a:r>
                      <a:r>
                        <a:rPr lang="en-GB" sz="1200" dirty="0">
                          <a:solidFill>
                            <a:srgbClr val="FF0000"/>
                          </a:solidFill>
                          <a:latin typeface="Gill Sans MT" panose="020B0502020104020203" pitchFamily="34" charset="77"/>
                        </a:rPr>
                        <a:t>ency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68609420"/>
                  </a:ext>
                </a:extLst>
              </a:tr>
              <a:tr h="409427">
                <a:tc>
                  <a:txBody>
                    <a:bodyPr/>
                    <a:lstStyle/>
                    <a:p>
                      <a:pPr algn="ctr"/>
                      <a:r>
                        <a:rPr lang="en-GB" sz="1200" dirty="0">
                          <a:latin typeface="Gill Sans MT" panose="020B0502020104020203" pitchFamily="34" charset="77"/>
                        </a:rPr>
                        <a:t>ag</a:t>
                      </a:r>
                      <a:r>
                        <a:rPr lang="en-GB" sz="1200" dirty="0">
                          <a:solidFill>
                            <a:srgbClr val="FF0000"/>
                          </a:solidFill>
                          <a:latin typeface="Gill Sans MT" panose="020B0502020104020203" pitchFamily="34" charset="77"/>
                        </a:rPr>
                        <a:t>ency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870263688"/>
                  </a:ext>
                </a:extLst>
              </a:tr>
            </a:tbl>
          </a:graphicData>
        </a:graphic>
      </p:graphicFrame>
      <p:sp>
        <p:nvSpPr>
          <p:cNvPr id="24" name="TextBox 23">
            <a:extLst>
              <a:ext uri="{FF2B5EF4-FFF2-40B4-BE49-F238E27FC236}">
                <a16:creationId xmlns:a16="http://schemas.microsoft.com/office/drawing/2014/main" id="{332BFC3D-2681-C014-BC0B-6F57C2E218D4}"/>
              </a:ext>
            </a:extLst>
          </p:cNvPr>
          <p:cNvSpPr txBox="1"/>
          <p:nvPr/>
        </p:nvSpPr>
        <p:spPr>
          <a:xfrm>
            <a:off x="827930" y="1014326"/>
            <a:ext cx="176974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a:t>
            </a:r>
            <a:r>
              <a:rPr lang="en-GB" sz="1200" b="1" i="0" u="none" strike="noStrike" kern="1200" baseline="0" dirty="0">
                <a:latin typeface="Gill Sans MT" panose="020B0502020104020203" pitchFamily="34" charset="0"/>
                <a:ea typeface="+mn-ea"/>
                <a:cs typeface="+mn-cs"/>
              </a:rPr>
              <a:t> the Words</a:t>
            </a:r>
            <a:endParaRPr lang="en-GB" sz="1200" dirty="0">
              <a:latin typeface="Gill Sans MT" panose="020B0502020104020203" pitchFamily="34" charset="0"/>
            </a:endParaRPr>
          </a:p>
        </p:txBody>
      </p:sp>
      <p:sp>
        <p:nvSpPr>
          <p:cNvPr id="3" name="TextBox 2">
            <a:extLst>
              <a:ext uri="{FF2B5EF4-FFF2-40B4-BE49-F238E27FC236}">
                <a16:creationId xmlns:a16="http://schemas.microsoft.com/office/drawing/2014/main" id="{E191E50C-DDCB-F4F9-8905-B066FEBECEC6}"/>
              </a:ext>
            </a:extLst>
          </p:cNvPr>
          <p:cNvSpPr txBox="1"/>
          <p:nvPr/>
        </p:nvSpPr>
        <p:spPr>
          <a:xfrm>
            <a:off x="3679162" y="1039622"/>
            <a:ext cx="302492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Match the Definition to the Word </a:t>
            </a:r>
            <a:endParaRPr lang="en-GB" sz="1200" dirty="0">
              <a:latin typeface="Gill Sans MT" panose="020B0502020104020203" pitchFamily="34" charset="0"/>
            </a:endParaRPr>
          </a:p>
        </p:txBody>
      </p:sp>
      <p:sp>
        <p:nvSpPr>
          <p:cNvPr id="6" name="TextBox 5">
            <a:extLst>
              <a:ext uri="{FF2B5EF4-FFF2-40B4-BE49-F238E27FC236}">
                <a16:creationId xmlns:a16="http://schemas.microsoft.com/office/drawing/2014/main" id="{CCF05644-83AC-0A25-6C3F-71DF54184334}"/>
              </a:ext>
            </a:extLst>
          </p:cNvPr>
          <p:cNvSpPr txBox="1"/>
          <p:nvPr/>
        </p:nvSpPr>
        <p:spPr>
          <a:xfrm>
            <a:off x="4156167" y="5441669"/>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graphicFrame>
        <p:nvGraphicFramePr>
          <p:cNvPr id="8" name="Table 7">
            <a:extLst>
              <a:ext uri="{FF2B5EF4-FFF2-40B4-BE49-F238E27FC236}">
                <a16:creationId xmlns:a16="http://schemas.microsoft.com/office/drawing/2014/main" id="{56ED27D6-6E02-3EAF-CCF2-EDBA1F828A6B}"/>
              </a:ext>
            </a:extLst>
          </p:cNvPr>
          <p:cNvGraphicFramePr>
            <a:graphicFrameLocks noGrp="1"/>
          </p:cNvGraphicFramePr>
          <p:nvPr/>
        </p:nvGraphicFramePr>
        <p:xfrm>
          <a:off x="3679162" y="1346675"/>
          <a:ext cx="3024922" cy="4072368"/>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509046">
                <a:tc>
                  <a:txBody>
                    <a:bodyPr/>
                    <a:lstStyle/>
                    <a:p>
                      <a:pPr algn="ctr"/>
                      <a:r>
                        <a:rPr lang="en-GB" sz="1200" dirty="0">
                          <a:latin typeface="Gill Sans MT" panose="020B0502020104020203" pitchFamily="34" charset="77"/>
                        </a:rPr>
                        <a:t>When someone did not commit a crime which they have been accused of.</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509046">
                <a:tc>
                  <a:txBody>
                    <a:bodyPr/>
                    <a:lstStyle/>
                    <a:p>
                      <a:pPr algn="ctr"/>
                      <a:r>
                        <a:rPr lang="en-GB" sz="1200" dirty="0">
                          <a:latin typeface="Gill Sans MT" panose="020B0502020104020203" pitchFamily="34" charset="77"/>
                        </a:rPr>
                        <a:t>When a person or animal does what they are told to do.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509046">
                <a:tc>
                  <a:txBody>
                    <a:bodyPr/>
                    <a:lstStyle/>
                    <a:p>
                      <a:pPr algn="ctr"/>
                      <a:r>
                        <a:rPr lang="en-GB" sz="1200" dirty="0">
                          <a:latin typeface="Gill Sans MT" panose="020B0502020104020203" pitchFamily="34" charset="77"/>
                        </a:rPr>
                        <a:t>When you are certain that something will happen the way you want it to.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509046">
                <a:tc>
                  <a:txBody>
                    <a:bodyPr/>
                    <a:lstStyle/>
                    <a:p>
                      <a:pPr algn="ctr"/>
                      <a:r>
                        <a:rPr lang="en-GB" sz="1200" dirty="0">
                          <a:latin typeface="Gill Sans MT" panose="020B0502020104020203" pitchFamily="34" charset="77"/>
                        </a:rPr>
                        <a:t>When something happens often.</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graphicFrame>
        <p:nvGraphicFramePr>
          <p:cNvPr id="10" name="Table 9">
            <a:extLst>
              <a:ext uri="{FF2B5EF4-FFF2-40B4-BE49-F238E27FC236}">
                <a16:creationId xmlns:a16="http://schemas.microsoft.com/office/drawing/2014/main" id="{5FAC0018-D8C4-BB26-A8A5-B990D70ABCD2}"/>
              </a:ext>
            </a:extLst>
          </p:cNvPr>
          <p:cNvGraphicFramePr>
            <a:graphicFrameLocks noGrp="1"/>
          </p:cNvGraphicFramePr>
          <p:nvPr>
            <p:extLst>
              <p:ext uri="{D42A27DB-BD31-4B8C-83A1-F6EECF244321}">
                <p14:modId xmlns:p14="http://schemas.microsoft.com/office/powerpoint/2010/main" val="1548948580"/>
              </p:ext>
            </p:extLst>
          </p:nvPr>
        </p:nvGraphicFramePr>
        <p:xfrm>
          <a:off x="3679162" y="5739403"/>
          <a:ext cx="3024922" cy="3796536"/>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379774">
                <a:tc>
                  <a:txBody>
                    <a:bodyPr/>
                    <a:lstStyle/>
                    <a:p>
                      <a:pPr algn="ctr"/>
                      <a:r>
                        <a:rPr lang="en-GB" sz="1600" dirty="0">
                          <a:latin typeface="Gill Sans MT" panose="020B0502020104020203" pitchFamily="34" charset="77"/>
                        </a:rPr>
                        <a:t>t n e a p 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9774">
                <a:tc>
                  <a:txBody>
                    <a:bodyPr/>
                    <a:lstStyle/>
                    <a:p>
                      <a:pPr algn="ctr"/>
                      <a:r>
                        <a:rPr lang="en-GB" sz="1600" dirty="0" err="1">
                          <a:latin typeface="Gill Sans MT" panose="020B0502020104020203" pitchFamily="34" charset="77"/>
                        </a:rPr>
                        <a:t>i</a:t>
                      </a:r>
                      <a:r>
                        <a:rPr lang="en-GB" sz="1600" dirty="0">
                          <a:latin typeface="Gill Sans MT" panose="020B0502020104020203" pitchFamily="34" charset="77"/>
                        </a:rPr>
                        <a:t> c l e n 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9774">
                <a:tc>
                  <a:txBody>
                    <a:bodyPr/>
                    <a:lstStyle/>
                    <a:p>
                      <a:pPr algn="ctr"/>
                      <a:r>
                        <a:rPr lang="en-GB" sz="1600" dirty="0">
                          <a:latin typeface="Gill Sans MT" panose="020B0502020104020203" pitchFamily="34" charset="77"/>
                        </a:rPr>
                        <a:t>t n e d </a:t>
                      </a:r>
                      <a:r>
                        <a:rPr lang="en-GB" sz="1600" dirty="0" err="1">
                          <a:latin typeface="Gill Sans MT" panose="020B0502020104020203" pitchFamily="34" charset="77"/>
                        </a:rPr>
                        <a:t>i</a:t>
                      </a:r>
                      <a:r>
                        <a:rPr lang="en-GB" sz="1600" dirty="0">
                          <a:latin typeface="Gill Sans MT" panose="020B0502020104020203" pitchFamily="34" charset="77"/>
                        </a:rPr>
                        <a:t> f n o c</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9774">
                <a:tc>
                  <a:txBody>
                    <a:bodyPr/>
                    <a:lstStyle/>
                    <a:p>
                      <a:pPr algn="ctr"/>
                      <a:r>
                        <a:rPr lang="en-GB" sz="1600" dirty="0">
                          <a:latin typeface="Gill Sans MT" panose="020B0502020104020203" pitchFamily="34" charset="77"/>
                        </a:rPr>
                        <a:t>t n e d </a:t>
                      </a:r>
                      <a:r>
                        <a:rPr lang="en-GB" sz="1600" dirty="0" err="1">
                          <a:latin typeface="Gill Sans MT" panose="020B0502020104020203" pitchFamily="34" charset="77"/>
                        </a:rPr>
                        <a:t>i</a:t>
                      </a:r>
                      <a:r>
                        <a:rPr lang="en-GB" sz="1600" dirty="0">
                          <a:latin typeface="Gill Sans MT" panose="020B0502020104020203" pitchFamily="34" charset="77"/>
                        </a:rPr>
                        <a:t> f n o c</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Tree>
    <p:extLst>
      <p:ext uri="{BB962C8B-B14F-4D97-AF65-F5344CB8AC3E}">
        <p14:creationId xmlns:p14="http://schemas.microsoft.com/office/powerpoint/2010/main" val="668786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314254187"/>
              </p:ext>
            </p:extLst>
          </p:nvPr>
        </p:nvGraphicFramePr>
        <p:xfrm>
          <a:off x="259422" y="303215"/>
          <a:ext cx="6339156" cy="9339540"/>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4740">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4740">
                <a:tc>
                  <a:txBody>
                    <a:bodyPr/>
                    <a:lstStyle/>
                    <a:p>
                      <a:pPr algn="ctr"/>
                      <a:r>
                        <a:rPr lang="en-GB" sz="1400" b="0" i="0" dirty="0">
                          <a:solidFill>
                            <a:srgbClr val="000000"/>
                          </a:solidFill>
                          <a:effectLst/>
                          <a:latin typeface="Gill Sans MT" panose="020B0502020104020203" pitchFamily="34" charset="0"/>
                        </a:rPr>
                        <a:t>innoc</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4740">
                <a:tc>
                  <a:txBody>
                    <a:bodyPr/>
                    <a:lstStyle/>
                    <a:p>
                      <a:pPr algn="ctr"/>
                      <a:r>
                        <a:rPr lang="en-GB" sz="1400" b="0" i="0" dirty="0">
                          <a:solidFill>
                            <a:srgbClr val="000000"/>
                          </a:solidFill>
                          <a:effectLst/>
                          <a:latin typeface="Gill Sans MT" panose="020B0502020104020203" pitchFamily="34" charset="0"/>
                        </a:rPr>
                        <a:t>dec</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4740">
                <a:tc>
                  <a:txBody>
                    <a:bodyPr/>
                    <a:lstStyle/>
                    <a:p>
                      <a:pPr algn="ctr"/>
                      <a:r>
                        <a:rPr lang="en-GB" sz="1400" b="0" i="0" dirty="0">
                          <a:solidFill>
                            <a:srgbClr val="000000"/>
                          </a:solidFill>
                          <a:effectLst/>
                          <a:latin typeface="Gill Sans MT" panose="020B0502020104020203" pitchFamily="34" charset="0"/>
                        </a:rPr>
                        <a:t>frequ</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4740">
                <a:tc>
                  <a:txBody>
                    <a:bodyPr/>
                    <a:lstStyle/>
                    <a:p>
                      <a:pPr algn="ctr"/>
                      <a:r>
                        <a:rPr lang="en-GB" sz="1400" b="0" i="0" dirty="0">
                          <a:solidFill>
                            <a:srgbClr val="000000"/>
                          </a:solidFill>
                          <a:effectLst/>
                          <a:latin typeface="Gill Sans MT" panose="020B0502020104020203" pitchFamily="34" charset="0"/>
                        </a:rPr>
                        <a:t>independ</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4740">
                <a:tc>
                  <a:txBody>
                    <a:bodyPr/>
                    <a:lstStyle/>
                    <a:p>
                      <a:pPr algn="ctr"/>
                      <a:r>
                        <a:rPr lang="en-GB" sz="1400" b="0" i="0" dirty="0">
                          <a:solidFill>
                            <a:srgbClr val="000000"/>
                          </a:solidFill>
                          <a:effectLst/>
                          <a:latin typeface="Gill Sans MT" panose="020B0502020104020203" pitchFamily="34" charset="0"/>
                        </a:rPr>
                        <a:t>transpar</a:t>
                      </a:r>
                      <a:r>
                        <a:rPr lang="en-GB" sz="1400" b="0" i="0" dirty="0">
                          <a:solidFill>
                            <a:srgbClr val="FF0000"/>
                          </a:solidFill>
                          <a:effectLst/>
                          <a:latin typeface="Gill Sans MT" panose="020B0502020104020203" pitchFamily="34" charset="0"/>
                        </a:rPr>
                        <a:t>ent</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4740">
                <a:tc>
                  <a:txBody>
                    <a:bodyPr/>
                    <a:lstStyle/>
                    <a:p>
                      <a:pPr algn="ctr"/>
                      <a:r>
                        <a:rPr lang="en-GB" sz="1400" b="0" i="0" dirty="0">
                          <a:solidFill>
                            <a:srgbClr val="000000"/>
                          </a:solidFill>
                          <a:effectLst/>
                          <a:latin typeface="Gill Sans MT" panose="020B0502020104020203" pitchFamily="34" charset="0"/>
                        </a:rPr>
                        <a:t>innoc</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4740">
                <a:tc>
                  <a:txBody>
                    <a:bodyPr/>
                    <a:lstStyle/>
                    <a:p>
                      <a:pPr algn="ctr"/>
                      <a:r>
                        <a:rPr lang="en-GB" sz="1400" b="0" i="0" dirty="0">
                          <a:solidFill>
                            <a:srgbClr val="000000"/>
                          </a:solidFill>
                          <a:effectLst/>
                          <a:latin typeface="Gill Sans MT" panose="020B0502020104020203" pitchFamily="34" charset="0"/>
                        </a:rPr>
                        <a:t>dec</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4740">
                <a:tc>
                  <a:txBody>
                    <a:bodyPr/>
                    <a:lstStyle/>
                    <a:p>
                      <a:pPr algn="ctr"/>
                      <a:r>
                        <a:rPr lang="en-GB" sz="1400" b="0" i="0" dirty="0">
                          <a:solidFill>
                            <a:srgbClr val="000000"/>
                          </a:solidFill>
                          <a:effectLst/>
                          <a:latin typeface="Gill Sans MT" panose="020B0502020104020203" pitchFamily="34" charset="0"/>
                        </a:rPr>
                        <a:t>confid</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4740">
                <a:tc>
                  <a:txBody>
                    <a:bodyPr/>
                    <a:lstStyle/>
                    <a:p>
                      <a:pPr algn="ctr"/>
                      <a:r>
                        <a:rPr lang="en-GB" sz="1400" b="0" i="0" dirty="0">
                          <a:solidFill>
                            <a:srgbClr val="000000"/>
                          </a:solidFill>
                          <a:effectLst/>
                          <a:latin typeface="Gill Sans MT" panose="020B0502020104020203" pitchFamily="34" charset="0"/>
                        </a:rPr>
                        <a:t>independ</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4740">
                <a:tc>
                  <a:txBody>
                    <a:bodyPr/>
                    <a:lstStyle/>
                    <a:p>
                      <a:pPr algn="ctr"/>
                      <a:r>
                        <a:rPr lang="en-GB" sz="1400" b="0" i="0" dirty="0">
                          <a:solidFill>
                            <a:srgbClr val="000000"/>
                          </a:solidFill>
                          <a:effectLst/>
                          <a:latin typeface="Gill Sans MT" panose="020B0502020104020203" pitchFamily="34" charset="0"/>
                        </a:rPr>
                        <a:t>transpar</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4740">
                <a:tc>
                  <a:txBody>
                    <a:bodyPr/>
                    <a:lstStyle/>
                    <a:p>
                      <a:pPr algn="ctr"/>
                      <a:r>
                        <a:rPr lang="en-GB" sz="1400" b="0" i="0" dirty="0">
                          <a:solidFill>
                            <a:srgbClr val="000000"/>
                          </a:solidFill>
                          <a:effectLst/>
                          <a:latin typeface="Gill Sans MT" panose="020B0502020104020203" pitchFamily="34" charset="0"/>
                        </a:rPr>
                        <a:t>obedi</a:t>
                      </a:r>
                      <a:r>
                        <a:rPr lang="en-GB" sz="1400" b="0" i="0" dirty="0">
                          <a:solidFill>
                            <a:srgbClr val="FF0000"/>
                          </a:solidFill>
                          <a:effectLst/>
                          <a:latin typeface="Gill Sans MT" panose="020B0502020104020203" pitchFamily="34" charset="0"/>
                        </a:rPr>
                        <a:t>ent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4740">
                <a:tc>
                  <a:txBody>
                    <a:bodyPr/>
                    <a:lstStyle/>
                    <a:p>
                      <a:pPr algn="ctr"/>
                      <a:r>
                        <a:rPr lang="en-GB" sz="1400" b="0" i="0" dirty="0">
                          <a:solidFill>
                            <a:srgbClr val="000000"/>
                          </a:solidFill>
                          <a:effectLst/>
                          <a:latin typeface="Gill Sans MT" panose="020B0502020104020203" pitchFamily="34" charset="0"/>
                        </a:rPr>
                        <a:t>frequ</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4740">
                <a:tc>
                  <a:txBody>
                    <a:bodyPr/>
                    <a:lstStyle/>
                    <a:p>
                      <a:pPr algn="ctr"/>
                      <a:r>
                        <a:rPr lang="en-GB" sz="1400" b="0" i="0" dirty="0">
                          <a:solidFill>
                            <a:srgbClr val="000000"/>
                          </a:solidFill>
                          <a:effectLst/>
                          <a:latin typeface="Gill Sans MT" panose="020B0502020104020203" pitchFamily="34" charset="0"/>
                        </a:rPr>
                        <a:t>confid</a:t>
                      </a:r>
                      <a:r>
                        <a:rPr lang="en-GB" sz="1400" b="0" i="0" dirty="0">
                          <a:solidFill>
                            <a:srgbClr val="FF0000"/>
                          </a:solidFill>
                          <a:effectLst/>
                          <a:latin typeface="Gill Sans MT" panose="020B0502020104020203" pitchFamily="34" charset="0"/>
                        </a:rPr>
                        <a:t>ence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4740">
                <a:tc>
                  <a:txBody>
                    <a:bodyPr/>
                    <a:lstStyle/>
                    <a:p>
                      <a:pPr algn="ctr"/>
                      <a:r>
                        <a:rPr lang="en-GB" sz="1400" b="0" i="0" dirty="0">
                          <a:solidFill>
                            <a:srgbClr val="000000"/>
                          </a:solidFill>
                          <a:effectLst/>
                          <a:latin typeface="Gill Sans MT" panose="020B0502020104020203" pitchFamily="34" charset="0"/>
                        </a:rPr>
                        <a:t>obedi</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4740">
                <a:tc>
                  <a:txBody>
                    <a:bodyPr/>
                    <a:lstStyle/>
                    <a:p>
                      <a:pPr algn="ctr"/>
                      <a:r>
                        <a:rPr lang="en-GB" sz="1400" dirty="0">
                          <a:latin typeface="Gill Sans MT" panose="020B0502020104020203" pitchFamily="34" charset="0"/>
                        </a:rPr>
                        <a:t>cli</a:t>
                      </a:r>
                      <a:r>
                        <a:rPr lang="en-GB" sz="1400" dirty="0">
                          <a:solidFill>
                            <a:srgbClr val="FF0000"/>
                          </a:solidFill>
                          <a:latin typeface="Gill Sans MT" panose="020B0502020104020203" pitchFamily="34" charset="0"/>
                        </a:rPr>
                        <a:t>ent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4740">
                <a:tc>
                  <a:txBody>
                    <a:bodyPr/>
                    <a:lstStyle/>
                    <a:p>
                      <a:pPr algn="ctr"/>
                      <a:r>
                        <a:rPr lang="en-GB" sz="1400" dirty="0">
                          <a:latin typeface="Gill Sans MT" panose="020B0502020104020203" pitchFamily="34" charset="0"/>
                        </a:rPr>
                        <a:t>par</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4740">
                <a:tc>
                  <a:txBody>
                    <a:bodyPr/>
                    <a:lstStyle/>
                    <a:p>
                      <a:pPr algn="ctr"/>
                      <a:r>
                        <a:rPr lang="en-GB" sz="1400" dirty="0">
                          <a:latin typeface="Gill Sans MT" panose="020B0502020104020203" pitchFamily="34" charset="0"/>
                        </a:rPr>
                        <a:t>accomplishm</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4740">
                <a:tc>
                  <a:txBody>
                    <a:bodyPr/>
                    <a:lstStyle/>
                    <a:p>
                      <a:pPr algn="ctr"/>
                      <a:r>
                        <a:rPr lang="en-GB" sz="1400" dirty="0">
                          <a:latin typeface="Gill Sans MT" panose="020B0502020104020203" pitchFamily="34" charset="0"/>
                        </a:rPr>
                        <a:t>intellig</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4740">
                <a:tc>
                  <a:txBody>
                    <a:bodyPr/>
                    <a:lstStyle/>
                    <a:p>
                      <a:pPr algn="ctr"/>
                      <a:r>
                        <a:rPr lang="en-GB" sz="1400" dirty="0">
                          <a:latin typeface="Gill Sans MT" panose="020B0502020104020203" pitchFamily="34" charset="77"/>
                        </a:rPr>
                        <a:t>curr</a:t>
                      </a:r>
                      <a:r>
                        <a:rPr lang="en-GB" sz="1400" dirty="0">
                          <a:solidFill>
                            <a:srgbClr val="FF0000"/>
                          </a:solidFill>
                          <a:latin typeface="Gill Sans MT" panose="020B0502020104020203" pitchFamily="34" charset="77"/>
                        </a:rPr>
                        <a:t>ency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21358694"/>
                  </a:ext>
                </a:extLst>
              </a:tr>
              <a:tr h="444740">
                <a:tc>
                  <a:txBody>
                    <a:bodyPr/>
                    <a:lstStyle/>
                    <a:p>
                      <a:pPr algn="ctr"/>
                      <a:r>
                        <a:rPr lang="en-GB" sz="1400" dirty="0">
                          <a:latin typeface="Gill Sans MT" panose="020B0502020104020203" pitchFamily="34" charset="77"/>
                        </a:rPr>
                        <a:t>ag</a:t>
                      </a:r>
                      <a:r>
                        <a:rPr lang="en-GB" sz="1400" dirty="0">
                          <a:solidFill>
                            <a:srgbClr val="FF0000"/>
                          </a:solidFill>
                          <a:latin typeface="Gill Sans MT" panose="020B0502020104020203" pitchFamily="34" charset="77"/>
                        </a:rPr>
                        <a:t>ency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693564401"/>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672263610"/>
              </p:ext>
            </p:extLst>
          </p:nvPr>
        </p:nvGraphicFramePr>
        <p:xfrm>
          <a:off x="264560" y="276320"/>
          <a:ext cx="6328880" cy="94199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304">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2042">
                <a:tc>
                  <a:txBody>
                    <a:bodyPr/>
                    <a:lstStyle/>
                    <a:p>
                      <a:pPr algn="ctr"/>
                      <a:r>
                        <a:rPr lang="en-GB" sz="1400" b="0" i="0" dirty="0">
                          <a:solidFill>
                            <a:srgbClr val="000000"/>
                          </a:solidFill>
                          <a:effectLst/>
                          <a:latin typeface="Gill Sans MT" panose="020B0502020104020203" pitchFamily="34" charset="0"/>
                        </a:rPr>
                        <a:t>innoc</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042">
                <a:tc>
                  <a:txBody>
                    <a:bodyPr/>
                    <a:lstStyle/>
                    <a:p>
                      <a:pPr algn="ctr"/>
                      <a:r>
                        <a:rPr lang="en-GB" sz="1400" b="0" i="0" dirty="0">
                          <a:solidFill>
                            <a:srgbClr val="000000"/>
                          </a:solidFill>
                          <a:effectLst/>
                          <a:latin typeface="Gill Sans MT" panose="020B0502020104020203" pitchFamily="34" charset="0"/>
                        </a:rPr>
                        <a:t>dec</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042">
                <a:tc>
                  <a:txBody>
                    <a:bodyPr/>
                    <a:lstStyle/>
                    <a:p>
                      <a:pPr algn="ctr"/>
                      <a:r>
                        <a:rPr lang="en-GB" sz="1400" b="0" i="0" dirty="0">
                          <a:solidFill>
                            <a:srgbClr val="000000"/>
                          </a:solidFill>
                          <a:effectLst/>
                          <a:latin typeface="Gill Sans MT" panose="020B0502020104020203" pitchFamily="34" charset="0"/>
                        </a:rPr>
                        <a:t>frequ</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042">
                <a:tc>
                  <a:txBody>
                    <a:bodyPr/>
                    <a:lstStyle/>
                    <a:p>
                      <a:pPr algn="ctr"/>
                      <a:r>
                        <a:rPr lang="en-GB" sz="1400" b="0" i="0" dirty="0">
                          <a:solidFill>
                            <a:srgbClr val="000000"/>
                          </a:solidFill>
                          <a:effectLst/>
                          <a:latin typeface="Gill Sans MT" panose="020B0502020104020203" pitchFamily="34" charset="0"/>
                        </a:rPr>
                        <a:t>independ</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042">
                <a:tc>
                  <a:txBody>
                    <a:bodyPr/>
                    <a:lstStyle/>
                    <a:p>
                      <a:pPr algn="ctr"/>
                      <a:r>
                        <a:rPr lang="en-GB" sz="1400" b="0" i="0" dirty="0">
                          <a:solidFill>
                            <a:srgbClr val="000000"/>
                          </a:solidFill>
                          <a:effectLst/>
                          <a:latin typeface="Gill Sans MT" panose="020B0502020104020203" pitchFamily="34" charset="0"/>
                        </a:rPr>
                        <a:t>transpar</a:t>
                      </a:r>
                      <a:r>
                        <a:rPr lang="en-GB" sz="1400" b="0" i="0" dirty="0">
                          <a:solidFill>
                            <a:srgbClr val="FF0000"/>
                          </a:solidFill>
                          <a:effectLst/>
                          <a:latin typeface="Gill Sans MT" panose="020B0502020104020203" pitchFamily="34" charset="0"/>
                        </a:rPr>
                        <a:t>ent</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042">
                <a:tc>
                  <a:txBody>
                    <a:bodyPr/>
                    <a:lstStyle/>
                    <a:p>
                      <a:pPr algn="ctr"/>
                      <a:r>
                        <a:rPr lang="en-GB" sz="1400" b="0" i="0" dirty="0">
                          <a:solidFill>
                            <a:srgbClr val="000000"/>
                          </a:solidFill>
                          <a:effectLst/>
                          <a:latin typeface="Gill Sans MT" panose="020B0502020104020203" pitchFamily="34" charset="0"/>
                        </a:rPr>
                        <a:t>innoc</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042">
                <a:tc>
                  <a:txBody>
                    <a:bodyPr/>
                    <a:lstStyle/>
                    <a:p>
                      <a:pPr algn="ctr"/>
                      <a:r>
                        <a:rPr lang="en-GB" sz="1400" b="0" i="0" dirty="0">
                          <a:solidFill>
                            <a:srgbClr val="000000"/>
                          </a:solidFill>
                          <a:effectLst/>
                          <a:latin typeface="Gill Sans MT" panose="020B0502020104020203" pitchFamily="34" charset="0"/>
                        </a:rPr>
                        <a:t>dec</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042">
                <a:tc>
                  <a:txBody>
                    <a:bodyPr/>
                    <a:lstStyle/>
                    <a:p>
                      <a:pPr algn="ctr"/>
                      <a:r>
                        <a:rPr lang="en-GB" sz="1400" b="0" i="0" dirty="0">
                          <a:solidFill>
                            <a:srgbClr val="000000"/>
                          </a:solidFill>
                          <a:effectLst/>
                          <a:latin typeface="Gill Sans MT" panose="020B0502020104020203" pitchFamily="34" charset="0"/>
                        </a:rPr>
                        <a:t>confid</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042">
                <a:tc>
                  <a:txBody>
                    <a:bodyPr/>
                    <a:lstStyle/>
                    <a:p>
                      <a:pPr algn="ctr"/>
                      <a:r>
                        <a:rPr lang="en-GB" sz="1400" b="0" i="0" dirty="0">
                          <a:solidFill>
                            <a:srgbClr val="000000"/>
                          </a:solidFill>
                          <a:effectLst/>
                          <a:latin typeface="Gill Sans MT" panose="020B0502020104020203" pitchFamily="34" charset="0"/>
                        </a:rPr>
                        <a:t>independ</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042">
                <a:tc>
                  <a:txBody>
                    <a:bodyPr/>
                    <a:lstStyle/>
                    <a:p>
                      <a:pPr algn="ctr"/>
                      <a:r>
                        <a:rPr lang="en-GB" sz="1400" b="0" i="0" dirty="0">
                          <a:solidFill>
                            <a:srgbClr val="000000"/>
                          </a:solidFill>
                          <a:effectLst/>
                          <a:latin typeface="Gill Sans MT" panose="020B0502020104020203" pitchFamily="34" charset="0"/>
                        </a:rPr>
                        <a:t>transpar</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042">
                <a:tc>
                  <a:txBody>
                    <a:bodyPr/>
                    <a:lstStyle/>
                    <a:p>
                      <a:pPr algn="ctr"/>
                      <a:r>
                        <a:rPr lang="en-GB" sz="1400" b="0" i="0" dirty="0">
                          <a:solidFill>
                            <a:srgbClr val="000000"/>
                          </a:solidFill>
                          <a:effectLst/>
                          <a:latin typeface="Gill Sans MT" panose="020B0502020104020203" pitchFamily="34" charset="0"/>
                        </a:rPr>
                        <a:t>obedi</a:t>
                      </a:r>
                      <a:r>
                        <a:rPr lang="en-GB" sz="1400" b="0" i="0" dirty="0">
                          <a:solidFill>
                            <a:srgbClr val="FF0000"/>
                          </a:solidFill>
                          <a:effectLst/>
                          <a:latin typeface="Gill Sans MT" panose="020B0502020104020203" pitchFamily="34" charset="0"/>
                        </a:rPr>
                        <a:t>ent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042">
                <a:tc>
                  <a:txBody>
                    <a:bodyPr/>
                    <a:lstStyle/>
                    <a:p>
                      <a:pPr algn="ctr"/>
                      <a:r>
                        <a:rPr lang="en-GB" sz="1400" b="0" i="0" dirty="0">
                          <a:solidFill>
                            <a:srgbClr val="000000"/>
                          </a:solidFill>
                          <a:effectLst/>
                          <a:latin typeface="Gill Sans MT" panose="020B0502020104020203" pitchFamily="34" charset="0"/>
                        </a:rPr>
                        <a:t>frequ</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042">
                <a:tc>
                  <a:txBody>
                    <a:bodyPr/>
                    <a:lstStyle/>
                    <a:p>
                      <a:pPr algn="ctr"/>
                      <a:r>
                        <a:rPr lang="en-GB" sz="1400" b="0" i="0" dirty="0">
                          <a:solidFill>
                            <a:srgbClr val="000000"/>
                          </a:solidFill>
                          <a:effectLst/>
                          <a:latin typeface="Gill Sans MT" panose="020B0502020104020203" pitchFamily="34" charset="0"/>
                        </a:rPr>
                        <a:t>confid</a:t>
                      </a:r>
                      <a:r>
                        <a:rPr lang="en-GB" sz="1400" b="0" i="0" dirty="0">
                          <a:solidFill>
                            <a:srgbClr val="FF0000"/>
                          </a:solidFill>
                          <a:effectLst/>
                          <a:latin typeface="Gill Sans MT" panose="020B0502020104020203" pitchFamily="34" charset="0"/>
                        </a:rPr>
                        <a:t>ence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042">
                <a:tc>
                  <a:txBody>
                    <a:bodyPr/>
                    <a:lstStyle/>
                    <a:p>
                      <a:pPr algn="ctr"/>
                      <a:r>
                        <a:rPr lang="en-GB" sz="1400" b="0" i="0" dirty="0">
                          <a:solidFill>
                            <a:srgbClr val="000000"/>
                          </a:solidFill>
                          <a:effectLst/>
                          <a:latin typeface="Gill Sans MT" panose="020B0502020104020203" pitchFamily="34" charset="0"/>
                        </a:rPr>
                        <a:t>obedi</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042">
                <a:tc>
                  <a:txBody>
                    <a:bodyPr/>
                    <a:lstStyle/>
                    <a:p>
                      <a:pPr algn="ctr"/>
                      <a:r>
                        <a:rPr lang="en-GB" sz="1400" dirty="0">
                          <a:latin typeface="Gill Sans MT" panose="020B0502020104020203" pitchFamily="34" charset="0"/>
                        </a:rPr>
                        <a:t>cli</a:t>
                      </a:r>
                      <a:r>
                        <a:rPr lang="en-GB" sz="1400" dirty="0">
                          <a:solidFill>
                            <a:srgbClr val="FF0000"/>
                          </a:solidFill>
                          <a:latin typeface="Gill Sans MT" panose="020B0502020104020203" pitchFamily="34" charset="0"/>
                        </a:rPr>
                        <a:t>ent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042">
                <a:tc>
                  <a:txBody>
                    <a:bodyPr/>
                    <a:lstStyle/>
                    <a:p>
                      <a:pPr algn="ctr"/>
                      <a:r>
                        <a:rPr lang="en-GB" sz="1400" dirty="0">
                          <a:latin typeface="Gill Sans MT" panose="020B0502020104020203" pitchFamily="34" charset="0"/>
                        </a:rPr>
                        <a:t>par</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042">
                <a:tc>
                  <a:txBody>
                    <a:bodyPr/>
                    <a:lstStyle/>
                    <a:p>
                      <a:pPr algn="ctr"/>
                      <a:r>
                        <a:rPr lang="en-GB" sz="1400" dirty="0">
                          <a:latin typeface="Gill Sans MT" panose="020B0502020104020203" pitchFamily="34" charset="0"/>
                        </a:rPr>
                        <a:t>accomplishm</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042">
                <a:tc>
                  <a:txBody>
                    <a:bodyPr/>
                    <a:lstStyle/>
                    <a:p>
                      <a:pPr algn="ctr"/>
                      <a:r>
                        <a:rPr lang="en-GB" sz="1400" dirty="0">
                          <a:latin typeface="Gill Sans MT" panose="020B0502020104020203" pitchFamily="34" charset="0"/>
                        </a:rPr>
                        <a:t>intellig</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042">
                <a:tc>
                  <a:txBody>
                    <a:bodyPr/>
                    <a:lstStyle/>
                    <a:p>
                      <a:pPr algn="ctr"/>
                      <a:r>
                        <a:rPr lang="en-GB" sz="1400" dirty="0">
                          <a:latin typeface="Gill Sans MT" panose="020B0502020104020203" pitchFamily="34" charset="77"/>
                        </a:rPr>
                        <a:t>curr</a:t>
                      </a:r>
                      <a:r>
                        <a:rPr lang="en-GB" sz="1400" dirty="0">
                          <a:solidFill>
                            <a:srgbClr val="FF0000"/>
                          </a:solidFill>
                          <a:latin typeface="Gill Sans MT" panose="020B0502020104020203" pitchFamily="34" charset="77"/>
                        </a:rPr>
                        <a:t>ency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27388518"/>
                  </a:ext>
                </a:extLst>
              </a:tr>
              <a:tr h="442042">
                <a:tc>
                  <a:txBody>
                    <a:bodyPr/>
                    <a:lstStyle/>
                    <a:p>
                      <a:pPr algn="ctr"/>
                      <a:r>
                        <a:rPr lang="en-GB" sz="1400" dirty="0">
                          <a:latin typeface="Gill Sans MT" panose="020B0502020104020203" pitchFamily="34" charset="77"/>
                        </a:rPr>
                        <a:t>ag</a:t>
                      </a:r>
                      <a:r>
                        <a:rPr lang="en-GB" sz="1400" dirty="0">
                          <a:solidFill>
                            <a:srgbClr val="FF0000"/>
                          </a:solidFill>
                          <a:latin typeface="Gill Sans MT" panose="020B0502020104020203" pitchFamily="34" charset="77"/>
                        </a:rPr>
                        <a:t>ency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925413940"/>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959805231"/>
              </p:ext>
            </p:extLst>
          </p:nvPr>
        </p:nvGraphicFramePr>
        <p:xfrm>
          <a:off x="264560" y="276320"/>
          <a:ext cx="6328880" cy="94199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304">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2042">
                <a:tc>
                  <a:txBody>
                    <a:bodyPr/>
                    <a:lstStyle/>
                    <a:p>
                      <a:pPr algn="ctr"/>
                      <a:r>
                        <a:rPr lang="en-GB" sz="1400" b="0" i="0" dirty="0">
                          <a:solidFill>
                            <a:srgbClr val="000000"/>
                          </a:solidFill>
                          <a:effectLst/>
                          <a:latin typeface="Gill Sans MT" panose="020B0502020104020203" pitchFamily="34" charset="0"/>
                        </a:rPr>
                        <a:t>innoc</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042">
                <a:tc>
                  <a:txBody>
                    <a:bodyPr/>
                    <a:lstStyle/>
                    <a:p>
                      <a:pPr algn="ctr"/>
                      <a:r>
                        <a:rPr lang="en-GB" sz="1400" b="0" i="0" dirty="0">
                          <a:solidFill>
                            <a:srgbClr val="000000"/>
                          </a:solidFill>
                          <a:effectLst/>
                          <a:latin typeface="Gill Sans MT" panose="020B0502020104020203" pitchFamily="34" charset="0"/>
                        </a:rPr>
                        <a:t>dec</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042">
                <a:tc>
                  <a:txBody>
                    <a:bodyPr/>
                    <a:lstStyle/>
                    <a:p>
                      <a:pPr algn="ctr"/>
                      <a:r>
                        <a:rPr lang="en-GB" sz="1400" b="0" i="0" dirty="0">
                          <a:solidFill>
                            <a:srgbClr val="000000"/>
                          </a:solidFill>
                          <a:effectLst/>
                          <a:latin typeface="Gill Sans MT" panose="020B0502020104020203" pitchFamily="34" charset="0"/>
                        </a:rPr>
                        <a:t>frequ</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2042">
                <a:tc>
                  <a:txBody>
                    <a:bodyPr/>
                    <a:lstStyle/>
                    <a:p>
                      <a:pPr algn="ctr"/>
                      <a:r>
                        <a:rPr lang="en-GB" sz="1400" b="0" i="0" dirty="0">
                          <a:solidFill>
                            <a:srgbClr val="000000"/>
                          </a:solidFill>
                          <a:effectLst/>
                          <a:latin typeface="Gill Sans MT" panose="020B0502020104020203" pitchFamily="34" charset="0"/>
                        </a:rPr>
                        <a:t>independ</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042">
                <a:tc>
                  <a:txBody>
                    <a:bodyPr/>
                    <a:lstStyle/>
                    <a:p>
                      <a:pPr algn="ctr"/>
                      <a:r>
                        <a:rPr lang="en-GB" sz="1400" b="0" i="0" dirty="0">
                          <a:solidFill>
                            <a:srgbClr val="000000"/>
                          </a:solidFill>
                          <a:effectLst/>
                          <a:latin typeface="Gill Sans MT" panose="020B0502020104020203" pitchFamily="34" charset="0"/>
                        </a:rPr>
                        <a:t>transpar</a:t>
                      </a:r>
                      <a:r>
                        <a:rPr lang="en-GB" sz="1400" b="0" i="0" dirty="0">
                          <a:solidFill>
                            <a:srgbClr val="FF0000"/>
                          </a:solidFill>
                          <a:effectLst/>
                          <a:latin typeface="Gill Sans MT" panose="020B0502020104020203" pitchFamily="34" charset="0"/>
                        </a:rPr>
                        <a:t>ent</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042">
                <a:tc>
                  <a:txBody>
                    <a:bodyPr/>
                    <a:lstStyle/>
                    <a:p>
                      <a:pPr algn="ctr"/>
                      <a:r>
                        <a:rPr lang="en-GB" sz="1400" b="0" i="0" dirty="0">
                          <a:solidFill>
                            <a:srgbClr val="000000"/>
                          </a:solidFill>
                          <a:effectLst/>
                          <a:latin typeface="Gill Sans MT" panose="020B0502020104020203" pitchFamily="34" charset="0"/>
                        </a:rPr>
                        <a:t>innoc</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042">
                <a:tc>
                  <a:txBody>
                    <a:bodyPr/>
                    <a:lstStyle/>
                    <a:p>
                      <a:pPr algn="ctr"/>
                      <a:r>
                        <a:rPr lang="en-GB" sz="1400" b="0" i="0" dirty="0">
                          <a:solidFill>
                            <a:srgbClr val="000000"/>
                          </a:solidFill>
                          <a:effectLst/>
                          <a:latin typeface="Gill Sans MT" panose="020B0502020104020203" pitchFamily="34" charset="0"/>
                        </a:rPr>
                        <a:t>dec</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042">
                <a:tc>
                  <a:txBody>
                    <a:bodyPr/>
                    <a:lstStyle/>
                    <a:p>
                      <a:pPr algn="ctr"/>
                      <a:r>
                        <a:rPr lang="en-GB" sz="1400" b="0" i="0" dirty="0">
                          <a:solidFill>
                            <a:srgbClr val="000000"/>
                          </a:solidFill>
                          <a:effectLst/>
                          <a:latin typeface="Gill Sans MT" panose="020B0502020104020203" pitchFamily="34" charset="0"/>
                        </a:rPr>
                        <a:t>confid</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042">
                <a:tc>
                  <a:txBody>
                    <a:bodyPr/>
                    <a:lstStyle/>
                    <a:p>
                      <a:pPr algn="ctr"/>
                      <a:r>
                        <a:rPr lang="en-GB" sz="1400" b="0" i="0" dirty="0">
                          <a:solidFill>
                            <a:srgbClr val="000000"/>
                          </a:solidFill>
                          <a:effectLst/>
                          <a:latin typeface="Gill Sans MT" panose="020B0502020104020203" pitchFamily="34" charset="0"/>
                        </a:rPr>
                        <a:t>independ</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042">
                <a:tc>
                  <a:txBody>
                    <a:bodyPr/>
                    <a:lstStyle/>
                    <a:p>
                      <a:pPr algn="ctr"/>
                      <a:r>
                        <a:rPr lang="en-GB" sz="1400" b="0" i="0" dirty="0">
                          <a:solidFill>
                            <a:srgbClr val="000000"/>
                          </a:solidFill>
                          <a:effectLst/>
                          <a:latin typeface="Gill Sans MT" panose="020B0502020104020203" pitchFamily="34" charset="0"/>
                        </a:rPr>
                        <a:t>transpar</a:t>
                      </a:r>
                      <a:r>
                        <a:rPr lang="en-GB" sz="1400" b="0" i="0" dirty="0">
                          <a:solidFill>
                            <a:srgbClr val="FF0000"/>
                          </a:solidFill>
                          <a:effectLst/>
                          <a:latin typeface="Gill Sans MT" panose="020B0502020104020203" pitchFamily="34" charset="0"/>
                        </a:rPr>
                        <a:t>ency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042">
                <a:tc>
                  <a:txBody>
                    <a:bodyPr/>
                    <a:lstStyle/>
                    <a:p>
                      <a:pPr algn="ctr"/>
                      <a:r>
                        <a:rPr lang="en-GB" sz="1400" b="0" i="0" dirty="0">
                          <a:solidFill>
                            <a:srgbClr val="000000"/>
                          </a:solidFill>
                          <a:effectLst/>
                          <a:latin typeface="Gill Sans MT" panose="020B0502020104020203" pitchFamily="34" charset="0"/>
                        </a:rPr>
                        <a:t>obedi</a:t>
                      </a:r>
                      <a:r>
                        <a:rPr lang="en-GB" sz="1400" b="0" i="0" dirty="0">
                          <a:solidFill>
                            <a:srgbClr val="FF0000"/>
                          </a:solidFill>
                          <a:effectLst/>
                          <a:latin typeface="Gill Sans MT" panose="020B0502020104020203" pitchFamily="34" charset="0"/>
                        </a:rPr>
                        <a:t>ent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042">
                <a:tc>
                  <a:txBody>
                    <a:bodyPr/>
                    <a:lstStyle/>
                    <a:p>
                      <a:pPr algn="ctr"/>
                      <a:r>
                        <a:rPr lang="en-GB" sz="1400" b="0" i="0" dirty="0">
                          <a:solidFill>
                            <a:srgbClr val="000000"/>
                          </a:solidFill>
                          <a:effectLst/>
                          <a:latin typeface="Gill Sans MT" panose="020B0502020104020203" pitchFamily="34" charset="0"/>
                        </a:rPr>
                        <a:t>frequ</a:t>
                      </a:r>
                      <a:r>
                        <a:rPr lang="en-GB" sz="1400" b="0" i="0" dirty="0">
                          <a:solidFill>
                            <a:srgbClr val="FF0000"/>
                          </a:solidFill>
                          <a:effectLst/>
                          <a:latin typeface="Gill Sans MT" panose="020B0502020104020203" pitchFamily="34" charset="0"/>
                        </a:rPr>
                        <a:t>ent</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042">
                <a:tc>
                  <a:txBody>
                    <a:bodyPr/>
                    <a:lstStyle/>
                    <a:p>
                      <a:pPr algn="ctr"/>
                      <a:r>
                        <a:rPr lang="en-GB" sz="1400" b="0" i="0" dirty="0">
                          <a:solidFill>
                            <a:srgbClr val="000000"/>
                          </a:solidFill>
                          <a:effectLst/>
                          <a:latin typeface="Gill Sans MT" panose="020B0502020104020203" pitchFamily="34" charset="0"/>
                        </a:rPr>
                        <a:t>confid</a:t>
                      </a:r>
                      <a:r>
                        <a:rPr lang="en-GB" sz="1400" b="0" i="0" dirty="0">
                          <a:solidFill>
                            <a:srgbClr val="FF0000"/>
                          </a:solidFill>
                          <a:effectLst/>
                          <a:latin typeface="Gill Sans MT" panose="020B0502020104020203" pitchFamily="34" charset="0"/>
                        </a:rPr>
                        <a:t>ence</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042">
                <a:tc>
                  <a:txBody>
                    <a:bodyPr/>
                    <a:lstStyle/>
                    <a:p>
                      <a:pPr algn="ctr"/>
                      <a:r>
                        <a:rPr lang="en-GB" sz="1400" b="0" i="0" dirty="0">
                          <a:solidFill>
                            <a:srgbClr val="000000"/>
                          </a:solidFill>
                          <a:effectLst/>
                          <a:latin typeface="Gill Sans MT" panose="020B0502020104020203" pitchFamily="34" charset="0"/>
                        </a:rPr>
                        <a:t>obedi</a:t>
                      </a:r>
                      <a:r>
                        <a:rPr lang="en-GB" sz="1400" b="0" i="0" dirty="0">
                          <a:solidFill>
                            <a:srgbClr val="FF0000"/>
                          </a:solidFill>
                          <a:effectLst/>
                          <a:latin typeface="Gill Sans MT" panose="020B0502020104020203" pitchFamily="34" charset="0"/>
                        </a:rPr>
                        <a:t>ence</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042">
                <a:tc>
                  <a:txBody>
                    <a:bodyPr/>
                    <a:lstStyle/>
                    <a:p>
                      <a:pPr algn="ctr"/>
                      <a:r>
                        <a:rPr lang="en-GB" sz="1400" dirty="0">
                          <a:latin typeface="Gill Sans MT" panose="020B0502020104020203" pitchFamily="34" charset="0"/>
                        </a:rPr>
                        <a:t>cli</a:t>
                      </a:r>
                      <a:r>
                        <a:rPr lang="en-GB" sz="1400" dirty="0">
                          <a:solidFill>
                            <a:srgbClr val="FF0000"/>
                          </a:solidFill>
                          <a:latin typeface="Gill Sans MT" panose="020B0502020104020203" pitchFamily="34" charset="0"/>
                        </a:rPr>
                        <a:t>ent</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042">
                <a:tc>
                  <a:txBody>
                    <a:bodyPr/>
                    <a:lstStyle/>
                    <a:p>
                      <a:pPr algn="ctr"/>
                      <a:r>
                        <a:rPr lang="en-GB" sz="1400" dirty="0">
                          <a:latin typeface="Gill Sans MT" panose="020B0502020104020203" pitchFamily="34" charset="0"/>
                        </a:rPr>
                        <a:t>par</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042">
                <a:tc>
                  <a:txBody>
                    <a:bodyPr/>
                    <a:lstStyle/>
                    <a:p>
                      <a:pPr algn="ctr"/>
                      <a:r>
                        <a:rPr lang="en-GB" sz="1400" dirty="0">
                          <a:latin typeface="Gill Sans MT" panose="020B0502020104020203" pitchFamily="34" charset="0"/>
                        </a:rPr>
                        <a:t>accomplishm</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042">
                <a:tc>
                  <a:txBody>
                    <a:bodyPr/>
                    <a:lstStyle/>
                    <a:p>
                      <a:pPr algn="ctr"/>
                      <a:r>
                        <a:rPr lang="en-GB" sz="1400" dirty="0">
                          <a:latin typeface="Gill Sans MT" panose="020B0502020104020203" pitchFamily="34" charset="0"/>
                        </a:rPr>
                        <a:t>intellig</a:t>
                      </a:r>
                      <a:r>
                        <a:rPr lang="en-GB" sz="1400" dirty="0">
                          <a:solidFill>
                            <a:srgbClr val="FF0000"/>
                          </a:solidFill>
                          <a:latin typeface="Gill Sans MT" panose="020B0502020104020203" pitchFamily="34" charset="0"/>
                        </a:rPr>
                        <a:t>ent</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042">
                <a:tc>
                  <a:txBody>
                    <a:bodyPr/>
                    <a:lstStyle/>
                    <a:p>
                      <a:pPr algn="ctr"/>
                      <a:r>
                        <a:rPr lang="en-GB" sz="1400" dirty="0">
                          <a:latin typeface="Gill Sans MT" panose="020B0502020104020203" pitchFamily="34" charset="77"/>
                        </a:rPr>
                        <a:t>curr</a:t>
                      </a:r>
                      <a:r>
                        <a:rPr lang="en-GB" sz="1400" dirty="0">
                          <a:solidFill>
                            <a:srgbClr val="FF0000"/>
                          </a:solidFill>
                          <a:latin typeface="Gill Sans MT" panose="020B0502020104020203" pitchFamily="34" charset="77"/>
                        </a:rPr>
                        <a:t>ency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449873018"/>
                  </a:ext>
                </a:extLst>
              </a:tr>
              <a:tr h="442042">
                <a:tc>
                  <a:txBody>
                    <a:bodyPr/>
                    <a:lstStyle/>
                    <a:p>
                      <a:pPr algn="ctr"/>
                      <a:r>
                        <a:rPr lang="en-GB" sz="1400" dirty="0">
                          <a:latin typeface="Gill Sans MT" panose="020B0502020104020203" pitchFamily="34" charset="77"/>
                        </a:rPr>
                        <a:t>ag</a:t>
                      </a:r>
                      <a:r>
                        <a:rPr lang="en-GB" sz="1400" dirty="0">
                          <a:solidFill>
                            <a:srgbClr val="FF0000"/>
                          </a:solidFill>
                          <a:latin typeface="Gill Sans MT" panose="020B0502020104020203" pitchFamily="34" charset="77"/>
                        </a:rPr>
                        <a:t>ency</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664217748"/>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2662</TotalTime>
  <Words>2703</Words>
  <Application>Microsoft Macintosh PowerPoint</Application>
  <PresentationFormat>A4 Paper (210x297 mm)</PresentationFormat>
  <Paragraphs>674</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56</cp:revision>
  <dcterms:created xsi:type="dcterms:W3CDTF">2020-04-07T16:27:58Z</dcterms:created>
  <dcterms:modified xsi:type="dcterms:W3CDTF">2025-05-12T16:33:33Z</dcterms:modified>
</cp:coreProperties>
</file>